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60" r:id="rId4"/>
    <p:sldId id="261" r:id="rId5"/>
    <p:sldId id="262" r:id="rId6"/>
    <p:sldId id="265" r:id="rId7"/>
    <p:sldId id="263" r:id="rId8"/>
    <p:sldId id="266" r:id="rId9"/>
    <p:sldId id="280" r:id="rId10"/>
    <p:sldId id="278" r:id="rId11"/>
    <p:sldId id="269" r:id="rId12"/>
    <p:sldId id="267" r:id="rId13"/>
    <p:sldId id="264" r:id="rId14"/>
    <p:sldId id="279" r:id="rId15"/>
    <p:sldId id="270" r:id="rId16"/>
    <p:sldId id="271" r:id="rId17"/>
    <p:sldId id="272" r:id="rId18"/>
    <p:sldId id="273" r:id="rId19"/>
    <p:sldId id="274" r:id="rId20"/>
    <p:sldId id="276" r:id="rId21"/>
    <p:sldId id="275" r:id="rId22"/>
    <p:sldId id="281" r:id="rId23"/>
    <p:sldId id="257" r:id="rId24"/>
    <p:sldId id="277" r:id="rId25"/>
    <p:sldId id="259" r:id="rId2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6E9604-5F7E-402F-B968-498C95E2E689}" type="datetimeFigureOut">
              <a:rPr lang="es-CO" smtClean="0"/>
              <a:t>17/06/2018</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A68FE3-F604-46D8-AC02-4FFA09FACC83}" type="slidenum">
              <a:rPr lang="es-CO" smtClean="0"/>
              <a:t>‹Nº›</a:t>
            </a:fld>
            <a:endParaRPr lang="es-CO"/>
          </a:p>
        </p:txBody>
      </p:sp>
    </p:spTree>
    <p:extLst>
      <p:ext uri="{BB962C8B-B14F-4D97-AF65-F5344CB8AC3E}">
        <p14:creationId xmlns:p14="http://schemas.microsoft.com/office/powerpoint/2010/main" val="38603669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O" dirty="0" smtClean="0"/>
              <a:t>Ellos necesitan las verdades de la Palabra de Dios; y si nosotros nos ponemos en piadosa relación con Cristo y procuramos aproximarnos a esa gente, haremos en ella impresiones que la orientarán hacia el bien. Debemos despertarnos y entrar en una relación de simpatía con Cristo y con nuestros semejantes. Hay que trabajar inteligentemente en las ciudades grandes y en las pequeñas, en los lugares cercanos y en los lejanos. Nunca retrocedáis. El Señor hará las impresiones debidas en los corazones si nosotros trabajamos en armonía con su Espíritu. 2MS 467.1 </a:t>
            </a:r>
          </a:p>
          <a:p>
            <a:r>
              <a:rPr lang="es-CO" dirty="0" smtClean="0"/>
              <a:t>Hermanos míos, tengo palabras de ánimo para vosotros. Debemos avanzar con fe y esperanza, y aguardar grandes cosas de Dios. El enemigo procurará por todos los medios posibles estorbar los esfuerzos que se realizan para promover la verdad, pero vosotros podéis tener éxito gracias al poder de Dios. 2MS 467.2 </a:t>
            </a:r>
          </a:p>
          <a:p>
            <a:r>
              <a:rPr lang="es-CO" dirty="0" smtClean="0"/>
              <a:t>No se pronuncien palabras de desánimo sino únicamente palabras que tiendan a fortalecer y sustentar a vuestros compañeros en la obra. 2MS 467.3 </a:t>
            </a:r>
          </a:p>
          <a:p>
            <a:endParaRPr lang="es-CO" dirty="0"/>
          </a:p>
        </p:txBody>
      </p:sp>
      <p:sp>
        <p:nvSpPr>
          <p:cNvPr id="4" name="Marcador de número de diapositiva 3"/>
          <p:cNvSpPr>
            <a:spLocks noGrp="1"/>
          </p:cNvSpPr>
          <p:nvPr>
            <p:ph type="sldNum" sz="quarter" idx="10"/>
          </p:nvPr>
        </p:nvSpPr>
        <p:spPr/>
        <p:txBody>
          <a:bodyPr/>
          <a:lstStyle/>
          <a:p>
            <a:fld id="{92A68FE3-F604-46D8-AC02-4FFA09FACC83}" type="slidenum">
              <a:rPr lang="es-CO" smtClean="0"/>
              <a:t>7</a:t>
            </a:fld>
            <a:endParaRPr lang="es-CO"/>
          </a:p>
        </p:txBody>
      </p:sp>
    </p:spTree>
    <p:extLst>
      <p:ext uri="{BB962C8B-B14F-4D97-AF65-F5344CB8AC3E}">
        <p14:creationId xmlns:p14="http://schemas.microsoft.com/office/powerpoint/2010/main" val="3242063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2CEF68C1-8844-4456-A2AC-A0C8F1EA4C27}" type="datetimeFigureOut">
              <a:rPr lang="es-CO" smtClean="0"/>
              <a:t>17/06/2018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3784821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CEF68C1-8844-4456-A2AC-A0C8F1EA4C27}" type="datetimeFigureOut">
              <a:rPr lang="es-CO" smtClean="0"/>
              <a:t>17/06/2018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1829917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2CEF68C1-8844-4456-A2AC-A0C8F1EA4C27}" type="datetimeFigureOut">
              <a:rPr lang="es-CO" smtClean="0"/>
              <a:t>17/06/2018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991007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CEF68C1-8844-4456-A2AC-A0C8F1EA4C27}" type="datetimeFigureOut">
              <a:rPr lang="es-CO" smtClean="0"/>
              <a:t>17/06/2018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2399746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CEF68C1-8844-4456-A2AC-A0C8F1EA4C27}" type="datetimeFigureOut">
              <a:rPr lang="es-CO" smtClean="0"/>
              <a:t>17/06/2018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1086257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CEF68C1-8844-4456-A2AC-A0C8F1EA4C27}" type="datetimeFigureOut">
              <a:rPr lang="es-CO" smtClean="0"/>
              <a:t>17/06/2018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3414702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CEF68C1-8844-4456-A2AC-A0C8F1EA4C27}" type="datetimeFigureOut">
              <a:rPr lang="es-CO" smtClean="0"/>
              <a:t>17/06/2018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987253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CEF68C1-8844-4456-A2AC-A0C8F1EA4C27}" type="datetimeFigureOut">
              <a:rPr lang="es-CO" smtClean="0"/>
              <a:t>17/06/2018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1266896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2CEF68C1-8844-4456-A2AC-A0C8F1EA4C27}" type="datetimeFigureOut">
              <a:rPr lang="es-CO" smtClean="0"/>
              <a:t>17/06/2018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41447321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CEF68C1-8844-4456-A2AC-A0C8F1EA4C27}" type="datetimeFigureOut">
              <a:rPr lang="es-CO" smtClean="0"/>
              <a:t>17/06/2018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669299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CEF68C1-8844-4456-A2AC-A0C8F1EA4C27}" type="datetimeFigureOut">
              <a:rPr lang="es-CO" smtClean="0"/>
              <a:t>17/06/2018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529B750-3B17-4F77-A360-FAB8E50F4768}" type="slidenum">
              <a:rPr lang="es-CO" smtClean="0"/>
              <a:t>‹Nº›</a:t>
            </a:fld>
            <a:endParaRPr lang="es-CO"/>
          </a:p>
        </p:txBody>
      </p:sp>
    </p:spTree>
    <p:extLst>
      <p:ext uri="{BB962C8B-B14F-4D97-AF65-F5344CB8AC3E}">
        <p14:creationId xmlns:p14="http://schemas.microsoft.com/office/powerpoint/2010/main" val="1456643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F68C1-8844-4456-A2AC-A0C8F1EA4C27}" type="datetimeFigureOut">
              <a:rPr lang="es-CO" smtClean="0"/>
              <a:t>17/06/2018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29B750-3B17-4F77-A360-FAB8E50F4768}" type="slidenum">
              <a:rPr lang="es-CO" smtClean="0"/>
              <a:t>‹Nº›</a:t>
            </a:fld>
            <a:endParaRPr lang="es-CO"/>
          </a:p>
        </p:txBody>
      </p:sp>
    </p:spTree>
    <p:extLst>
      <p:ext uri="{BB962C8B-B14F-4D97-AF65-F5344CB8AC3E}">
        <p14:creationId xmlns:p14="http://schemas.microsoft.com/office/powerpoint/2010/main" val="24285193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google.com/imgres?imgurl=https://www.bibliatodo.com/ImagenesCristianas/slir/w700/ImagenesCristianas/wp-content/uploads/2016/04/despierten1.jpg&amp;imgrefurl=https://www.bibliatodo.com/ImagenesCristianas/?p%3D5142&amp;docid=V5uOS2VvRIz5MM&amp;tbnid=7O_hy9SC_nom3M:&amp;vet=10ahUKEwiCu7GxytTbAhUDvlkKHZh7DWMQMwg3KAIwAg..i&amp;w=480&amp;h=480&amp;bih=651&amp;biw=1366&amp;q=despierta%20cristo%20viene&amp;ved=0ahUKEwiCu7GxytTbAhUDvlkKHZh7DWMQMwg3KAIwAg&amp;iact=mrc&amp;uact=8"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todoesjesu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google.com/imgres?imgurl=https://i.ytimg.com/vi/dxFz9SbjaIM/hqdefault.jpg&amp;imgrefurl=https://www.youtube.com/watch?v%3DdxFz9SbjaIM&amp;docid=iM8GUBWgAQqbNM&amp;tbnid=O51QFiyIBoVAhM:&amp;vet=10ahUKEwjij5z9mdTbAhWHylkKHeFgARsQMwgzKAIwAg..i&amp;w=480&amp;h=360&amp;bih=651&amp;biw=1366&amp;q=CUMPLIENDO%20CON%20LA%20MISI%C3%93N&amp;ved=0ahUKEwjij5z9mdTbAhWHylkKHeFgARsQMwgzKAIwAg&amp;iact=mrc&amp;uact=8"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74073"/>
            <a:ext cx="9144000" cy="2105891"/>
          </a:xfr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a:normAutofit/>
          </a:bodyPr>
          <a:lstStyle/>
          <a:p>
            <a:r>
              <a:rPr lang="es-CO" b="1" i="1" dirty="0" smtClean="0"/>
              <a:t>CUMPLIENDO CON LA MISIÓN</a:t>
            </a:r>
            <a:endParaRPr lang="es-CO" b="1" i="1"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6163" y="2641889"/>
            <a:ext cx="7079674" cy="3260148"/>
          </a:xfrm>
          <a:prstGeom prst="rect">
            <a:avLst/>
          </a:prstGeom>
        </p:spPr>
      </p:pic>
      <p:sp>
        <p:nvSpPr>
          <p:cNvPr id="5" name="Rectángulo 4"/>
          <p:cNvSpPr/>
          <p:nvPr/>
        </p:nvSpPr>
        <p:spPr>
          <a:xfrm>
            <a:off x="2785253" y="5902037"/>
            <a:ext cx="6621493" cy="707886"/>
          </a:xfrm>
          <a:prstGeom prst="rect">
            <a:avLst/>
          </a:prstGeom>
        </p:spPr>
        <p:txBody>
          <a:bodyPr wrap="none">
            <a:spAutoFit/>
          </a:bodyPr>
          <a:lstStyle/>
          <a:p>
            <a:r>
              <a:rPr lang="es-CO" sz="4000" b="1" i="1" dirty="0">
                <a:effectLst>
                  <a:outerShdw blurRad="38100" dist="38100" dir="2700000" algn="tl">
                    <a:srgbClr val="000000">
                      <a:alpha val="43137"/>
                    </a:srgbClr>
                  </a:outerShdw>
                </a:effectLst>
              </a:rPr>
              <a:t>Envió a los doce de dos en dos</a:t>
            </a:r>
          </a:p>
        </p:txBody>
      </p:sp>
    </p:spTree>
    <p:extLst>
      <p:ext uri="{BB962C8B-B14F-4D97-AF65-F5344CB8AC3E}">
        <p14:creationId xmlns:p14="http://schemas.microsoft.com/office/powerpoint/2010/main" val="3011578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b="1" i="1" dirty="0" smtClean="0">
                <a:effectLst>
                  <a:outerShdw blurRad="38100" dist="38100" dir="2700000" algn="tl">
                    <a:srgbClr val="000000">
                      <a:alpha val="43137"/>
                    </a:srgbClr>
                  </a:outerShdw>
                </a:effectLst>
              </a:rPr>
              <a:t>Decir solamente. “Cristo viene, Cristo viene”, </a:t>
            </a:r>
            <a:r>
              <a:rPr lang="es-CO" dirty="0" smtClean="0"/>
              <a:t>no es suficiente</a:t>
            </a:r>
            <a:endParaRPr lang="es-CO" dirty="0"/>
          </a:p>
        </p:txBody>
      </p:sp>
      <p:pic>
        <p:nvPicPr>
          <p:cNvPr id="4" name="Imagen 3"/>
          <p:cNvPicPr>
            <a:picLocks noChangeAspect="1"/>
          </p:cNvPicPr>
          <p:nvPr/>
        </p:nvPicPr>
        <p:blipFill>
          <a:blip r:embed="rId2"/>
          <a:stretch>
            <a:fillRect/>
          </a:stretch>
        </p:blipFill>
        <p:spPr>
          <a:xfrm>
            <a:off x="838200" y="1810104"/>
            <a:ext cx="10515600" cy="5449677"/>
          </a:xfrm>
          <a:prstGeom prst="rect">
            <a:avLst/>
          </a:prstGeom>
        </p:spPr>
      </p:pic>
    </p:spTree>
    <p:extLst>
      <p:ext uri="{BB962C8B-B14F-4D97-AF65-F5344CB8AC3E}">
        <p14:creationId xmlns:p14="http://schemas.microsoft.com/office/powerpoint/2010/main" val="2235450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7927"/>
            <a:ext cx="9026236" cy="2743200"/>
          </a:xfrm>
        </p:spPr>
        <p:txBody>
          <a:bodyPr>
            <a:normAutofit fontScale="92500" lnSpcReduction="10000"/>
          </a:bodyPr>
          <a:lstStyle/>
          <a:p>
            <a:pPr marL="0" indent="0">
              <a:buNone/>
            </a:pPr>
            <a:r>
              <a:rPr lang="es-CO" sz="3600" b="1" dirty="0" smtClean="0"/>
              <a:t>Este mensaje es extraído del Libro Mensajes Selectos t 2, Capítulo “Ánimo en el Señor”. </a:t>
            </a:r>
            <a:endParaRPr lang="es-CO" sz="3600" b="1" dirty="0"/>
          </a:p>
          <a:p>
            <a:pPr algn="just"/>
            <a:r>
              <a:rPr lang="es-CO" dirty="0"/>
              <a:t>Hace poco, durante la noche, el Espíritu Santo me impresionó con el pensamiento de que si el Señor ha de venir tan pronto como nosotros creemos que lo hará, deberíamos ser más activos aún de lo que hemos sido en los años pasados en la tarea de presentar la verdad a la gente. </a:t>
            </a:r>
            <a:r>
              <a:rPr lang="es-CO" dirty="0">
                <a:solidFill>
                  <a:srgbClr val="FF0000"/>
                </a:solidFill>
              </a:rPr>
              <a:t>2MS 465.3 </a:t>
            </a:r>
          </a:p>
        </p:txBody>
      </p:sp>
      <p:pic>
        <p:nvPicPr>
          <p:cNvPr id="4" name="Imagen 3"/>
          <p:cNvPicPr>
            <a:picLocks noChangeAspect="1"/>
          </p:cNvPicPr>
          <p:nvPr/>
        </p:nvPicPr>
        <p:blipFill>
          <a:blip r:embed="rId2"/>
          <a:stretch>
            <a:fillRect/>
          </a:stretch>
        </p:blipFill>
        <p:spPr>
          <a:xfrm>
            <a:off x="10118148" y="387927"/>
            <a:ext cx="1847850" cy="2466975"/>
          </a:xfrm>
          <a:prstGeom prst="rect">
            <a:avLst/>
          </a:prstGeom>
        </p:spPr>
      </p:pic>
      <p:sp>
        <p:nvSpPr>
          <p:cNvPr id="5" name="Rectángulo 4"/>
          <p:cNvSpPr/>
          <p:nvPr/>
        </p:nvSpPr>
        <p:spPr>
          <a:xfrm>
            <a:off x="277090" y="3300488"/>
            <a:ext cx="11416145" cy="353943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es-CO" sz="2800" dirty="0"/>
              <a:t>En relación con esto rememoré las actividades de los creyentes adventistas de los años 1843 y 1844. </a:t>
            </a:r>
            <a:r>
              <a:rPr lang="es-CO" sz="2800" dirty="0">
                <a:solidFill>
                  <a:srgbClr val="FF0000"/>
                </a:solidFill>
              </a:rPr>
              <a:t>En aquella época se realizaban muchas visitas de casa en casa y se efectuaban esfuerzos incansables para advertir a la gente acerca de lo que se dice en la Palabra de Dios</a:t>
            </a:r>
            <a:r>
              <a:rPr lang="es-CO" sz="2800" dirty="0"/>
              <a:t>. Deberíamos desplegar un esfuerzo mayor aún del que realizaban los que proclamaron tan fielmente el mensaje del primer ángel. </a:t>
            </a:r>
            <a:r>
              <a:rPr lang="es-CO" sz="2800" dirty="0">
                <a:solidFill>
                  <a:srgbClr val="FF0000"/>
                </a:solidFill>
              </a:rPr>
              <a:t>Nos aproximamos rápidamente al fin de la historia terrena; y al comprender que Jesús en realidad está por venir debemos ponernos de pie y trabajar como no lo hemos hecho nunca antes.</a:t>
            </a:r>
            <a:r>
              <a:rPr lang="es-CO" sz="2800" dirty="0"/>
              <a:t> </a:t>
            </a:r>
            <a:endParaRPr lang="es-CO" sz="2000" dirty="0"/>
          </a:p>
        </p:txBody>
      </p:sp>
    </p:spTree>
    <p:extLst>
      <p:ext uri="{BB962C8B-B14F-4D97-AF65-F5344CB8AC3E}">
        <p14:creationId xmlns:p14="http://schemas.microsoft.com/office/powerpoint/2010/main" val="1429227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58656" y="180111"/>
            <a:ext cx="8354291" cy="2715491"/>
          </a:xfrm>
        </p:spPr>
        <p:txBody>
          <a:bodyPr>
            <a:normAutofit lnSpcReduction="10000"/>
          </a:bodyPr>
          <a:lstStyle/>
          <a:p>
            <a:pPr algn="just"/>
            <a:r>
              <a:rPr lang="es-CO" dirty="0"/>
              <a:t>Se nos pide que hagamos resonar la alarma ante la gente. </a:t>
            </a:r>
            <a:r>
              <a:rPr lang="es-CO" dirty="0">
                <a:solidFill>
                  <a:srgbClr val="FF0000"/>
                </a:solidFill>
              </a:rPr>
              <a:t>Y debemos mostrar en nuestras propias vidas el poder de la verdad y la justicia</a:t>
            </a:r>
            <a:r>
              <a:rPr lang="es-CO" dirty="0"/>
              <a:t>. El mundo ha de encontrarse pronto con el gran Legislador para dar cuenta de su transgresión de la ley. </a:t>
            </a:r>
            <a:r>
              <a:rPr lang="es-CO" dirty="0">
                <a:solidFill>
                  <a:srgbClr val="FF0000"/>
                </a:solidFill>
              </a:rPr>
              <a:t>Únicamente los que se apartan de la transgresión y aceptan obedecer pueden esperar perdón y paz.</a:t>
            </a:r>
            <a:r>
              <a:rPr lang="es-CO" dirty="0"/>
              <a:t> 2MS </a:t>
            </a:r>
            <a:r>
              <a:rPr lang="es-CO" dirty="0" smtClean="0"/>
              <a:t>465.4</a:t>
            </a:r>
            <a:endParaRPr lang="es-CO" dirty="0"/>
          </a:p>
          <a:p>
            <a:endParaRPr lang="es-CO" dirty="0"/>
          </a:p>
        </p:txBody>
      </p:sp>
      <p:sp>
        <p:nvSpPr>
          <p:cNvPr id="4" name="AutoShape 3" descr="Resultado de imagen para despierta cristo viene">
            <a:hlinkClick r:id="rId2"/>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 name="Imagen 4"/>
          <p:cNvPicPr>
            <a:picLocks noChangeAspect="1"/>
          </p:cNvPicPr>
          <p:nvPr/>
        </p:nvPicPr>
        <p:blipFill>
          <a:blip r:embed="rId3"/>
          <a:stretch>
            <a:fillRect/>
          </a:stretch>
        </p:blipFill>
        <p:spPr>
          <a:xfrm>
            <a:off x="9074728" y="304800"/>
            <a:ext cx="2997344" cy="2729345"/>
          </a:xfrm>
          <a:prstGeom prst="rect">
            <a:avLst/>
          </a:prstGeom>
        </p:spPr>
      </p:pic>
      <p:sp>
        <p:nvSpPr>
          <p:cNvPr id="6" name="Rectángulo 5"/>
          <p:cNvSpPr/>
          <p:nvPr/>
        </p:nvSpPr>
        <p:spPr>
          <a:xfrm>
            <a:off x="4341237" y="3228109"/>
            <a:ext cx="7730835" cy="3539430"/>
          </a:xfrm>
          <a:prstGeom prst="rect">
            <a:avLst/>
          </a:prstGeom>
        </p:spPr>
        <p:txBody>
          <a:bodyPr wrap="square">
            <a:spAutoFit/>
          </a:bodyPr>
          <a:lstStyle/>
          <a:p>
            <a:pPr algn="just"/>
            <a:r>
              <a:rPr lang="es-CO" sz="2800" u="sng" dirty="0"/>
              <a:t>Debemos</a:t>
            </a:r>
            <a:r>
              <a:rPr lang="es-CO" sz="2800" dirty="0"/>
              <a:t> levantar el estandarte que lleva esta inscripción: “</a:t>
            </a:r>
            <a:r>
              <a:rPr lang="es-CO" sz="2800" dirty="0">
                <a:solidFill>
                  <a:srgbClr val="FF0000"/>
                </a:solidFill>
              </a:rPr>
              <a:t>Los mandamientos de Dios y la fe de Jesús</a:t>
            </a:r>
            <a:r>
              <a:rPr lang="es-CO" sz="2800" dirty="0"/>
              <a:t>”. La obediencia a la ley de Dios es el gran problema. No lo ocultemos. </a:t>
            </a:r>
            <a:r>
              <a:rPr lang="es-CO" sz="2800" u="sng" dirty="0">
                <a:solidFill>
                  <a:srgbClr val="FF0000"/>
                </a:solidFill>
              </a:rPr>
              <a:t>Debemos</a:t>
            </a:r>
            <a:r>
              <a:rPr lang="es-CO" sz="2800" dirty="0">
                <a:solidFill>
                  <a:srgbClr val="FF0000"/>
                </a:solidFill>
              </a:rPr>
              <a:t> tratar de despertar a los miembros de la iglesia y a los que no profesan la religión para que capten y obedezcan las exigencias de la ley del cielo</a:t>
            </a:r>
            <a:r>
              <a:rPr lang="es-CO" sz="2800" dirty="0"/>
              <a:t>. </a:t>
            </a:r>
            <a:r>
              <a:rPr lang="es-CO" sz="2800" u="sng" dirty="0"/>
              <a:t>Debemos</a:t>
            </a:r>
            <a:r>
              <a:rPr lang="es-CO" sz="2800" dirty="0"/>
              <a:t> magnificar esta ley y presentarla en forma honrosa. </a:t>
            </a:r>
            <a:r>
              <a:rPr lang="es-CO" sz="2800" dirty="0">
                <a:solidFill>
                  <a:srgbClr val="FF0000"/>
                </a:solidFill>
              </a:rPr>
              <a:t>2MS 466.1 </a:t>
            </a:r>
          </a:p>
        </p:txBody>
      </p:sp>
      <p:pic>
        <p:nvPicPr>
          <p:cNvPr id="7" name="Imagen 6"/>
          <p:cNvPicPr>
            <a:picLocks noChangeAspect="1"/>
          </p:cNvPicPr>
          <p:nvPr/>
        </p:nvPicPr>
        <p:blipFill>
          <a:blip r:embed="rId4"/>
          <a:stretch>
            <a:fillRect/>
          </a:stretch>
        </p:blipFill>
        <p:spPr>
          <a:xfrm>
            <a:off x="396875" y="2992584"/>
            <a:ext cx="3851564" cy="2729344"/>
          </a:xfrm>
          <a:prstGeom prst="rect">
            <a:avLst/>
          </a:prstGeom>
        </p:spPr>
      </p:pic>
      <p:sp>
        <p:nvSpPr>
          <p:cNvPr id="8" name="Rectángulo 7"/>
          <p:cNvSpPr/>
          <p:nvPr/>
        </p:nvSpPr>
        <p:spPr>
          <a:xfrm>
            <a:off x="92075" y="5763493"/>
            <a:ext cx="4249162" cy="120032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es-CO" b="1" dirty="0"/>
              <a:t>Solamente reuniones y reuniones, mantiene a la iglesia dormida, mientras tanto el tiempo de gracia corre, y eso le agrada a Satanás. </a:t>
            </a:r>
          </a:p>
        </p:txBody>
      </p:sp>
    </p:spTree>
    <p:extLst>
      <p:ext uri="{BB962C8B-B14F-4D97-AF65-F5344CB8AC3E}">
        <p14:creationId xmlns:p14="http://schemas.microsoft.com/office/powerpoint/2010/main" val="3113732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15633" y="304800"/>
            <a:ext cx="11402291" cy="2673928"/>
          </a:xfrm>
        </p:spPr>
        <p:style>
          <a:lnRef idx="1">
            <a:schemeClr val="accent3"/>
          </a:lnRef>
          <a:fillRef idx="2">
            <a:schemeClr val="accent3"/>
          </a:fillRef>
          <a:effectRef idx="1">
            <a:schemeClr val="accent3"/>
          </a:effectRef>
          <a:fontRef idx="minor">
            <a:schemeClr val="dk1"/>
          </a:fontRef>
        </p:style>
        <p:txBody>
          <a:bodyPr>
            <a:normAutofit/>
          </a:bodyPr>
          <a:lstStyle/>
          <a:p>
            <a:pPr algn="just"/>
            <a:r>
              <a:rPr lang="es-CO" dirty="0">
                <a:solidFill>
                  <a:srgbClr val="FF0000"/>
                </a:solidFill>
              </a:rPr>
              <a:t>Cristo nos ha comisionado para que sembremos la semilla de la verdad y para que presentemos insistentemente a la gente la importancia de la obra que deben realizar los que viven en medio de las escenas finales de la historia terrena</a:t>
            </a:r>
            <a:r>
              <a:rPr lang="es-CO" dirty="0"/>
              <a:t>. A medida que las palabras de verdad se proclaman en los caminos y en los vallados debe haber una revelación de la obra del Espíritu de Dios en los corazones humanos. </a:t>
            </a:r>
            <a:r>
              <a:rPr lang="es-CO" dirty="0">
                <a:solidFill>
                  <a:srgbClr val="FF0000"/>
                </a:solidFill>
              </a:rPr>
              <a:t>2MS 466.2 </a:t>
            </a:r>
          </a:p>
          <a:p>
            <a:endParaRPr lang="es-CO" dirty="0"/>
          </a:p>
        </p:txBody>
      </p:sp>
      <p:sp>
        <p:nvSpPr>
          <p:cNvPr id="4" name="Rectángulo 3"/>
          <p:cNvSpPr/>
          <p:nvPr/>
        </p:nvSpPr>
        <p:spPr>
          <a:xfrm>
            <a:off x="180107" y="3117273"/>
            <a:ext cx="11873345" cy="378565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s-CO" sz="2400" dirty="0"/>
              <a:t>¡Cuánto bien podría realizarse si todos los que tienen la verdad, la Palabra de vida, trabajaran por el esclarecimiento de los que no la poseen! </a:t>
            </a:r>
            <a:r>
              <a:rPr lang="es-CO" sz="2400" dirty="0">
                <a:solidFill>
                  <a:srgbClr val="FF0000"/>
                </a:solidFill>
              </a:rPr>
              <a:t>Cuando los samaritanos acudieron a Cristo en respuesta a la invitación de la mujer samaritana, Cristo los comparó, al hablar con los discípulos, a un campo de trigo listo para la siega</a:t>
            </a:r>
            <a:r>
              <a:rPr lang="es-CO" sz="2400" dirty="0"/>
              <a:t>. Les dijo: “¿No decís vosotros: Aún faltan cuatro meses para que llegue la siega? He aquí os digo: Alzad vuestros ojos y mirad los campos, porque ya están blancos para la siega”. </a:t>
            </a:r>
            <a:r>
              <a:rPr lang="es-CO" sz="2400" u="sng" dirty="0"/>
              <a:t>Juan 4:35</a:t>
            </a:r>
            <a:r>
              <a:rPr lang="es-CO" sz="2400" dirty="0"/>
              <a:t>. Cristo permaneció dos días con los samaritanos, porque estaban hambrientos de oír la verdad. ¡Y fueron días ocupadísimos! Como resultado, “creyeron muchos más por la palabra de él”. </a:t>
            </a:r>
            <a:r>
              <a:rPr lang="es-CO" sz="2400" u="sng" dirty="0"/>
              <a:t>Juan 4:41</a:t>
            </a:r>
            <a:r>
              <a:rPr lang="es-CO" sz="2400" dirty="0"/>
              <a:t>. Este fue su testimonio: “Nosotros mismos hemos oído, y sabemos que verdaderamente éste es el Salvador del mundo, el Cristo”. </a:t>
            </a:r>
            <a:r>
              <a:rPr lang="es-CO" sz="2400" dirty="0">
                <a:solidFill>
                  <a:srgbClr val="FF0000"/>
                </a:solidFill>
              </a:rPr>
              <a:t>Juan 4:42. 2MS 466.3 </a:t>
            </a:r>
          </a:p>
        </p:txBody>
      </p:sp>
    </p:spTree>
    <p:extLst>
      <p:ext uri="{BB962C8B-B14F-4D97-AF65-F5344CB8AC3E}">
        <p14:creationId xmlns:p14="http://schemas.microsoft.com/office/powerpoint/2010/main" val="4056159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439891" y="205221"/>
            <a:ext cx="3955472" cy="6278706"/>
          </a:xfrm>
          <a:scene3d>
            <a:camera prst="orthographicFront"/>
            <a:lightRig rig="threePt" dir="t"/>
          </a:scene3d>
          <a:sp3d>
            <a:bevelT w="165100" prst="coolSlant"/>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s-CO" sz="2800" b="1" dirty="0" smtClean="0"/>
              <a:t>Sembrando la Palabra en el corazón de los hombres, serían menos los que practicarían estos pecados que ofenden a Dios, y degradan al hombre que fue creado a imagen y semejanza de Dios.</a:t>
            </a:r>
            <a:br>
              <a:rPr lang="es-CO" sz="2800" b="1" dirty="0" smtClean="0"/>
            </a:br>
            <a:r>
              <a:rPr lang="es-CO" sz="2800" b="1" dirty="0" smtClean="0"/>
              <a:t/>
            </a:r>
            <a:br>
              <a:rPr lang="es-CO" sz="2800" b="1" dirty="0" smtClean="0"/>
            </a:br>
            <a:r>
              <a:rPr lang="es-CO" sz="2800" b="1" dirty="0" smtClean="0"/>
              <a:t>A la ves, habría menos sufrimiento y miseria, que son la causa de la transgresión a los mandamientos de Dios. </a:t>
            </a:r>
            <a:endParaRPr lang="es-CO" sz="2800" b="1" dirty="0"/>
          </a:p>
        </p:txBody>
      </p:sp>
      <p:pic>
        <p:nvPicPr>
          <p:cNvPr id="4" name="Imagen 3"/>
          <p:cNvPicPr>
            <a:picLocks noChangeAspect="1"/>
          </p:cNvPicPr>
          <p:nvPr/>
        </p:nvPicPr>
        <p:blipFill>
          <a:blip r:embed="rId2"/>
          <a:stretch>
            <a:fillRect/>
          </a:stretch>
        </p:blipFill>
        <p:spPr>
          <a:xfrm>
            <a:off x="218209" y="205221"/>
            <a:ext cx="6934200" cy="6278706"/>
          </a:xfrm>
          <a:prstGeom prst="rect">
            <a:avLst/>
          </a:prstGeom>
          <a:scene3d>
            <a:camera prst="orthographicFront"/>
            <a:lightRig rig="threePt" dir="t"/>
          </a:scene3d>
          <a:sp3d>
            <a:bevelT/>
          </a:sp3d>
        </p:spPr>
      </p:pic>
    </p:spTree>
    <p:extLst>
      <p:ext uri="{BB962C8B-B14F-4D97-AF65-F5344CB8AC3E}">
        <p14:creationId xmlns:p14="http://schemas.microsoft.com/office/powerpoint/2010/main" val="3598014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2" y="360218"/>
            <a:ext cx="11457708" cy="845127"/>
          </a:xfrm>
        </p:spPr>
        <p:txBody>
          <a:bodyPr>
            <a:normAutofit fontScale="92500" lnSpcReduction="10000"/>
          </a:bodyPr>
          <a:lstStyle/>
          <a:p>
            <a:r>
              <a:rPr lang="es-CO" sz="3000" b="1" dirty="0"/>
              <a:t>¿Qué miembros del pueblo profeso de Dios emprenderán esta obra sagrada y trabajarán por las almas que perecen por falta de conocimiento? </a:t>
            </a:r>
            <a:endParaRPr lang="es-CO" sz="3000" b="1" dirty="0" smtClean="0"/>
          </a:p>
        </p:txBody>
      </p:sp>
      <p:sp>
        <p:nvSpPr>
          <p:cNvPr id="4" name="Rectángulo 3"/>
          <p:cNvSpPr/>
          <p:nvPr/>
        </p:nvSpPr>
        <p:spPr>
          <a:xfrm>
            <a:off x="277092" y="1309643"/>
            <a:ext cx="8091053" cy="2246769"/>
          </a:xfrm>
          <a:prstGeom prst="rect">
            <a:avLst/>
          </a:prstGeom>
        </p:spPr>
        <p:txBody>
          <a:bodyPr wrap="square">
            <a:spAutoFit/>
          </a:bodyPr>
          <a:lstStyle/>
          <a:p>
            <a:pPr algn="just"/>
            <a:r>
              <a:rPr lang="es-CO" sz="2800" u="sng" dirty="0"/>
              <a:t>El mundo debe ser amonestado</a:t>
            </a:r>
            <a:r>
              <a:rPr lang="es-CO" sz="2800" dirty="0"/>
              <a:t>. </a:t>
            </a:r>
            <a:r>
              <a:rPr lang="es-CO" sz="2800" dirty="0">
                <a:solidFill>
                  <a:srgbClr val="FF0000"/>
                </a:solidFill>
              </a:rPr>
              <a:t>Se me han mostrado muchos lugares que requieren un esfuerzo consagrado, fiel e incansable</a:t>
            </a:r>
            <a:r>
              <a:rPr lang="es-CO" sz="2800" dirty="0"/>
              <a:t>. Cristo está abriendo los corazones y las mentes de muchos moradores de nuestras grandes ciudades. </a:t>
            </a:r>
          </a:p>
        </p:txBody>
      </p:sp>
      <p:pic>
        <p:nvPicPr>
          <p:cNvPr id="5" name="Imagen 4"/>
          <p:cNvPicPr>
            <a:picLocks noChangeAspect="1"/>
          </p:cNvPicPr>
          <p:nvPr/>
        </p:nvPicPr>
        <p:blipFill>
          <a:blip r:embed="rId3"/>
          <a:stretch>
            <a:fillRect/>
          </a:stretch>
        </p:blipFill>
        <p:spPr>
          <a:xfrm>
            <a:off x="8589819" y="1222311"/>
            <a:ext cx="3302144" cy="2421434"/>
          </a:xfrm>
          <a:prstGeom prst="rect">
            <a:avLst/>
          </a:prstGeom>
        </p:spPr>
      </p:pic>
      <p:sp>
        <p:nvSpPr>
          <p:cNvPr id="6" name="Rectángulo 5"/>
          <p:cNvSpPr/>
          <p:nvPr/>
        </p:nvSpPr>
        <p:spPr>
          <a:xfrm>
            <a:off x="387928" y="3934690"/>
            <a:ext cx="11614871" cy="2677656"/>
          </a:xfrm>
          <a:prstGeom prst="rect">
            <a:avLst/>
          </a:prstGeom>
          <a:solidFill>
            <a:schemeClr val="accent6">
              <a:lumMod val="40000"/>
              <a:lumOff val="60000"/>
            </a:schemeClr>
          </a:solidFill>
        </p:spPr>
        <p:txBody>
          <a:bodyPr wrap="square">
            <a:spAutoFit/>
          </a:bodyPr>
          <a:lstStyle/>
          <a:p>
            <a:pPr algn="just"/>
            <a:r>
              <a:rPr lang="es-CO" sz="2400" dirty="0"/>
              <a:t>Ellos necesitan las verdades de la Palabra de Dios; y si nosotros nos ponemos en piadosa relación con Cristo y procuramos aproximarnos a esa gente, haremos en ella impresiones que la orientarán hacia el bien. </a:t>
            </a:r>
            <a:r>
              <a:rPr lang="es-CO" sz="2400" dirty="0">
                <a:solidFill>
                  <a:srgbClr val="FF0000"/>
                </a:solidFill>
              </a:rPr>
              <a:t>Debemos despertarnos y entrar en una relación de simpatía con Cristo y con nuestros semejantes. Hay que trabajar inteligentemente en las ciudades grandes y en las pequeñas, en los lugares cercanos y en los lejanos</a:t>
            </a:r>
            <a:r>
              <a:rPr lang="es-CO" sz="2400" dirty="0"/>
              <a:t>. Nunca retrocedáis. El Señor hará las impresiones debidas en los corazones si nosotros trabajamos en armonía con su Espíritu. </a:t>
            </a:r>
            <a:r>
              <a:rPr lang="es-CO" sz="2400" dirty="0">
                <a:solidFill>
                  <a:srgbClr val="FF0000"/>
                </a:solidFill>
              </a:rPr>
              <a:t>2MS 467.1 </a:t>
            </a:r>
          </a:p>
        </p:txBody>
      </p:sp>
    </p:spTree>
    <p:extLst>
      <p:ext uri="{BB962C8B-B14F-4D97-AF65-F5344CB8AC3E}">
        <p14:creationId xmlns:p14="http://schemas.microsoft.com/office/powerpoint/2010/main" val="1093262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2" y="193964"/>
            <a:ext cx="11720945" cy="6470071"/>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just"/>
            <a:r>
              <a:rPr lang="es-CO" dirty="0"/>
              <a:t>Hermanos míos, tengo palabras de ánimo para vosotros. Debemos avanzar con fe y esperanza, y aguardar grandes cosas de Dios. </a:t>
            </a:r>
            <a:r>
              <a:rPr lang="es-CO" dirty="0" smtClean="0">
                <a:solidFill>
                  <a:srgbClr val="FF0000"/>
                </a:solidFill>
              </a:rPr>
              <a:t>EL ENEMIGO PROCURARÁ POR TODOS LOS MEDIOS POSIBLES ESTORBAR LOS ESFUERZOS QUE SE REALIZAN PARA PROMOVER LA VERDAD, PERO VOSOTROS PODÉIS TENER ÉXITO GRACIAS AL PODER DE DIOS</a:t>
            </a:r>
            <a:r>
              <a:rPr lang="es-CO" dirty="0" smtClean="0"/>
              <a:t>. </a:t>
            </a:r>
            <a:r>
              <a:rPr lang="es-CO" u="sng" dirty="0"/>
              <a:t>2MS 467.2 </a:t>
            </a:r>
          </a:p>
          <a:p>
            <a:pPr algn="just"/>
            <a:r>
              <a:rPr lang="es-CO" dirty="0" smtClean="0"/>
              <a:t>NO SE PRONUNCIEN PALABRAS DE DESÁNIMO SINO ÚNICAMENTE PALABRAS QUE TIENDAN A FORTALECER Y SUSTENTAR A VUESTROS COMPAÑEROS EN LA OBRA. </a:t>
            </a:r>
            <a:r>
              <a:rPr lang="es-CO" dirty="0">
                <a:solidFill>
                  <a:srgbClr val="FF0000"/>
                </a:solidFill>
              </a:rPr>
              <a:t>2MS 467.3 </a:t>
            </a:r>
          </a:p>
          <a:p>
            <a:pPr marL="0" indent="0">
              <a:buNone/>
            </a:pPr>
            <a:r>
              <a:rPr lang="es-CO" b="1" u="sng" dirty="0" smtClean="0"/>
              <a:t>Nota</a:t>
            </a:r>
            <a:r>
              <a:rPr lang="es-CO" dirty="0" smtClean="0"/>
              <a:t>: Esto me recuerda a un  “Ministro”, que me tildo de ser una “rueda suelta”, porque estaba dedicado a la obra misionera, sin pasar la solicitud, por la junta de iglesia. </a:t>
            </a:r>
          </a:p>
          <a:p>
            <a:pPr marL="0" indent="0" algn="just">
              <a:buNone/>
            </a:pPr>
            <a:r>
              <a:rPr lang="es-CO" dirty="0" smtClean="0"/>
              <a:t>Y ordenó quemar o botar las tarjetas de mi página Web. </a:t>
            </a:r>
            <a:r>
              <a:rPr lang="es-CO" dirty="0" smtClean="0">
                <a:hlinkClick r:id="rId2"/>
              </a:rPr>
              <a:t>www.todoesjesus</a:t>
            </a:r>
            <a:r>
              <a:rPr lang="es-CO" dirty="0" smtClean="0"/>
              <a:t>. Con, y otros dos “pastores”, me prohibieron repartir las tarjetas en la iglesia. Que como usted lo habrá verificado, contiene el mensaje extraído de la Biblia y el Espíritu de Profecía, que Dios le reveló a su sierva EGW en 1858, cuando “</a:t>
            </a:r>
            <a:r>
              <a:rPr lang="es-CO" sz="3000" i="1" dirty="0" smtClean="0">
                <a:latin typeface="Bell MT" panose="02020503060305020303" pitchFamily="18" charset="0"/>
              </a:rPr>
              <a:t>recibió una visión -de dos horas-, acerca de muchas cosas de importancia </a:t>
            </a:r>
            <a:r>
              <a:rPr lang="es-CO" sz="3000" i="1" u="sng" dirty="0" smtClean="0">
                <a:latin typeface="Bell MT" panose="02020503060305020303" pitchFamily="18" charset="0"/>
              </a:rPr>
              <a:t>para la iglesia remanente</a:t>
            </a:r>
            <a:r>
              <a:rPr lang="es-CO" sz="3000" i="1" dirty="0" smtClean="0">
                <a:latin typeface="Bell MT" panose="02020503060305020303" pitchFamily="18" charset="0"/>
              </a:rPr>
              <a:t>…con respecto al gran conflicto de los siglos entre Cristo y Satanás, …y se me ordenó que debía escribirlos</a:t>
            </a:r>
            <a:r>
              <a:rPr lang="es-CO" sz="3000" dirty="0" smtClean="0"/>
              <a:t>”. </a:t>
            </a:r>
            <a:r>
              <a:rPr lang="es-CO" dirty="0" smtClean="0">
                <a:solidFill>
                  <a:srgbClr val="FF0000"/>
                </a:solidFill>
              </a:rPr>
              <a:t>(ver La Historia de la Redención p.9.2)</a:t>
            </a:r>
            <a:r>
              <a:rPr lang="es-CO" dirty="0" smtClean="0"/>
              <a:t>.</a:t>
            </a:r>
          </a:p>
        </p:txBody>
      </p:sp>
    </p:spTree>
    <p:extLst>
      <p:ext uri="{BB962C8B-B14F-4D97-AF65-F5344CB8AC3E}">
        <p14:creationId xmlns:p14="http://schemas.microsoft.com/office/powerpoint/2010/main" val="24784116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185017"/>
            <a:ext cx="10515600" cy="826366"/>
          </a:xfrm>
        </p:spPr>
        <p:txBody>
          <a:bodyPr>
            <a:noAutofit/>
          </a:bodyPr>
          <a:lstStyle/>
          <a:p>
            <a:pPr algn="ctr"/>
            <a:r>
              <a:rPr lang="es-CO" sz="3600" b="1" dirty="0" smtClean="0">
                <a:solidFill>
                  <a:srgbClr val="FF0000"/>
                </a:solidFill>
                <a:effectLst>
                  <a:outerShdw blurRad="38100" dist="38100" dir="2700000" algn="tl">
                    <a:srgbClr val="000000">
                      <a:alpha val="43137"/>
                    </a:srgbClr>
                  </a:outerShdw>
                </a:effectLst>
              </a:rPr>
              <a:t>Aquí </a:t>
            </a:r>
            <a:r>
              <a:rPr lang="es-CO" sz="3600" b="1" dirty="0" smtClean="0">
                <a:solidFill>
                  <a:srgbClr val="FF0000"/>
                </a:solidFill>
                <a:effectLst>
                  <a:outerShdw blurRad="38100" dist="38100" dir="2700000" algn="tl">
                    <a:srgbClr val="000000">
                      <a:alpha val="43137"/>
                    </a:srgbClr>
                  </a:outerShdw>
                </a:effectLst>
              </a:rPr>
              <a:t>la primer visión </a:t>
            </a:r>
            <a:r>
              <a:rPr lang="es-CO" sz="3600" b="1" dirty="0">
                <a:solidFill>
                  <a:srgbClr val="FF0000"/>
                </a:solidFill>
                <a:effectLst>
                  <a:outerShdw blurRad="38100" dist="38100" dir="2700000" algn="tl">
                    <a:srgbClr val="000000">
                      <a:alpha val="43137"/>
                    </a:srgbClr>
                  </a:outerShdw>
                </a:effectLst>
              </a:rPr>
              <a:t>de </a:t>
            </a:r>
            <a:r>
              <a:rPr lang="es-CO" sz="3600" b="1" dirty="0" smtClean="0">
                <a:solidFill>
                  <a:srgbClr val="FF0000"/>
                </a:solidFill>
                <a:effectLst>
                  <a:outerShdw blurRad="38100" dist="38100" dir="2700000" algn="tl">
                    <a:srgbClr val="000000">
                      <a:alpha val="43137"/>
                    </a:srgbClr>
                  </a:outerShdw>
                </a:effectLst>
              </a:rPr>
              <a:t>EGW</a:t>
            </a:r>
            <a:br>
              <a:rPr lang="es-CO" sz="3600" b="1" dirty="0" smtClean="0">
                <a:solidFill>
                  <a:srgbClr val="FF0000"/>
                </a:solidFill>
                <a:effectLst>
                  <a:outerShdw blurRad="38100" dist="38100" dir="2700000" algn="tl">
                    <a:srgbClr val="000000">
                      <a:alpha val="43137"/>
                    </a:srgbClr>
                  </a:outerShdw>
                </a:effectLst>
              </a:rPr>
            </a:br>
            <a:r>
              <a:rPr lang="es-CO" sz="3600" b="1" dirty="0" smtClean="0">
                <a:effectLst>
                  <a:outerShdw blurRad="38100" dist="38100" dir="2700000" algn="tl">
                    <a:srgbClr val="000000">
                      <a:alpha val="43137"/>
                    </a:srgbClr>
                  </a:outerShdw>
                </a:effectLst>
              </a:rPr>
              <a:t>Observe </a:t>
            </a:r>
            <a:r>
              <a:rPr lang="es-CO" sz="3600" b="1" dirty="0">
                <a:effectLst>
                  <a:outerShdw blurRad="38100" dist="38100" dir="2700000" algn="tl">
                    <a:srgbClr val="000000">
                      <a:alpha val="43137"/>
                    </a:srgbClr>
                  </a:outerShdw>
                </a:effectLst>
              </a:rPr>
              <a:t>como vestían las hijas de Dios en ese tiempo.</a:t>
            </a:r>
          </a:p>
        </p:txBody>
      </p:sp>
      <p:sp>
        <p:nvSpPr>
          <p:cNvPr id="3" name="Marcador de contenido 2"/>
          <p:cNvSpPr>
            <a:spLocks noGrp="1"/>
          </p:cNvSpPr>
          <p:nvPr>
            <p:ph idx="1"/>
          </p:nvPr>
        </p:nvSpPr>
        <p:spPr>
          <a:xfrm>
            <a:off x="574748" y="3967593"/>
            <a:ext cx="5465833" cy="2705741"/>
          </a:xfrm>
        </p:spPr>
        <p:style>
          <a:lnRef idx="1">
            <a:schemeClr val="accent3"/>
          </a:lnRef>
          <a:fillRef idx="2">
            <a:schemeClr val="accent3"/>
          </a:fillRef>
          <a:effectRef idx="1">
            <a:schemeClr val="accent3"/>
          </a:effectRef>
          <a:fontRef idx="minor">
            <a:schemeClr val="dk1"/>
          </a:fontRef>
        </p:style>
        <p:txBody>
          <a:bodyPr>
            <a:noAutofit/>
          </a:bodyPr>
          <a:lstStyle/>
          <a:p>
            <a:pPr marL="0" indent="0" algn="ctr">
              <a:buNone/>
            </a:pPr>
            <a:r>
              <a:rPr lang="es-CO" sz="2400" dirty="0" smtClean="0"/>
              <a:t>En una reunión de 5 señoritas</a:t>
            </a:r>
            <a:r>
              <a:rPr lang="es-CO" sz="2400" dirty="0" smtClean="0"/>
              <a:t>, poco después de 1844, </a:t>
            </a:r>
            <a:r>
              <a:rPr lang="es-CO" sz="2400" dirty="0" smtClean="0"/>
              <a:t>cuando estaban en oración, Dios escogió a EGW, como su mensajera. Le da su primera </a:t>
            </a:r>
            <a:r>
              <a:rPr lang="es-CO" sz="2400" dirty="0" smtClean="0"/>
              <a:t>visión. </a:t>
            </a:r>
          </a:p>
          <a:p>
            <a:pPr marL="0" indent="0" algn="ctr">
              <a:buNone/>
            </a:pPr>
            <a:r>
              <a:rPr lang="es-CO" b="1" dirty="0" smtClean="0"/>
              <a:t>Nota:</a:t>
            </a:r>
            <a:r>
              <a:rPr lang="es-CO" sz="2400" dirty="0" smtClean="0"/>
              <a:t> Y Dios me mostró aquí que esta visión se cumplirá </a:t>
            </a:r>
            <a:r>
              <a:rPr lang="es-CO" sz="2400" dirty="0" smtClean="0"/>
              <a:t>cuando se cumplan los 6000 años de </a:t>
            </a:r>
            <a:r>
              <a:rPr lang="es-CO" sz="2400" dirty="0" smtClean="0"/>
              <a:t>pecado</a:t>
            </a:r>
            <a:r>
              <a:rPr lang="es-CO" dirty="0" smtClean="0"/>
              <a:t>, con la 2VC.</a:t>
            </a:r>
            <a:endParaRPr lang="es-CO" dirty="0" smtClean="0"/>
          </a:p>
        </p:txBody>
      </p:sp>
      <p:pic>
        <p:nvPicPr>
          <p:cNvPr id="4" name="Imagen 3"/>
          <p:cNvPicPr>
            <a:picLocks noChangeAspect="1"/>
          </p:cNvPicPr>
          <p:nvPr/>
        </p:nvPicPr>
        <p:blipFill>
          <a:blip r:embed="rId2"/>
          <a:stretch>
            <a:fillRect/>
          </a:stretch>
        </p:blipFill>
        <p:spPr>
          <a:xfrm>
            <a:off x="526473" y="1196684"/>
            <a:ext cx="5514108" cy="2585608"/>
          </a:xfrm>
          <a:prstGeom prst="rect">
            <a:avLst/>
          </a:prstGeom>
        </p:spPr>
      </p:pic>
      <p:pic>
        <p:nvPicPr>
          <p:cNvPr id="6" name="Imagen 5"/>
          <p:cNvPicPr>
            <a:picLocks noChangeAspect="1"/>
          </p:cNvPicPr>
          <p:nvPr/>
        </p:nvPicPr>
        <p:blipFill>
          <a:blip r:embed="rId3"/>
          <a:stretch>
            <a:fillRect/>
          </a:stretch>
        </p:blipFill>
        <p:spPr>
          <a:xfrm>
            <a:off x="6234545" y="1196684"/>
            <a:ext cx="5119255" cy="2585610"/>
          </a:xfrm>
          <a:prstGeom prst="rect">
            <a:avLst/>
          </a:prstGeom>
        </p:spPr>
      </p:pic>
      <p:sp>
        <p:nvSpPr>
          <p:cNvPr id="11" name="Rectángulo 10"/>
          <p:cNvSpPr/>
          <p:nvPr/>
        </p:nvSpPr>
        <p:spPr>
          <a:xfrm>
            <a:off x="6234545" y="3995678"/>
            <a:ext cx="5119254" cy="2677656"/>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s-CO" sz="2000" dirty="0" smtClean="0"/>
              <a:t> </a:t>
            </a:r>
            <a:r>
              <a:rPr lang="es-CO" sz="2400" dirty="0"/>
              <a:t>E</a:t>
            </a:r>
            <a:r>
              <a:rPr lang="es-CO" sz="2400" dirty="0" smtClean="0"/>
              <a:t>n </a:t>
            </a:r>
            <a:r>
              <a:rPr lang="es-CO" sz="2400" dirty="0" smtClean="0"/>
              <a:t>su primera </a:t>
            </a:r>
            <a:r>
              <a:rPr lang="es-CO" sz="2400" dirty="0"/>
              <a:t>visión </a:t>
            </a:r>
            <a:r>
              <a:rPr lang="es-CO" sz="2400" dirty="0" smtClean="0"/>
              <a:t>EGW ve al </a:t>
            </a:r>
            <a:r>
              <a:rPr lang="es-CO" sz="2400" dirty="0" smtClean="0"/>
              <a:t>pueblo adventista, </a:t>
            </a:r>
            <a:r>
              <a:rPr lang="es-CO" sz="2400" dirty="0"/>
              <a:t>ascendiendo por un </a:t>
            </a:r>
            <a:r>
              <a:rPr lang="es-CO" sz="2400" dirty="0" smtClean="0"/>
              <a:t>camino </a:t>
            </a:r>
            <a:r>
              <a:rPr lang="es-CO" sz="2400" dirty="0"/>
              <a:t>que cada ves era más angosto, </a:t>
            </a:r>
            <a:r>
              <a:rPr lang="es-CO" sz="2400" dirty="0" smtClean="0"/>
              <a:t>pero podían </a:t>
            </a:r>
            <a:r>
              <a:rPr lang="es-CO" sz="2400" dirty="0" smtClean="0"/>
              <a:t>ascender con seguridad mientras permanecieran </a:t>
            </a:r>
            <a:r>
              <a:rPr lang="es-CO" sz="2400" dirty="0" smtClean="0"/>
              <a:t>con la vista puesta en Jesús</a:t>
            </a:r>
            <a:r>
              <a:rPr lang="es-CO" sz="2400" dirty="0" smtClean="0"/>
              <a:t>.</a:t>
            </a:r>
          </a:p>
          <a:p>
            <a:pPr algn="ctr"/>
            <a:r>
              <a:rPr lang="es-CO" sz="2400" dirty="0" smtClean="0"/>
              <a:t> </a:t>
            </a:r>
            <a:r>
              <a:rPr lang="es-CO" sz="2400" u="sng" dirty="0" smtClean="0"/>
              <a:t>(Ver mi primera </a:t>
            </a:r>
            <a:r>
              <a:rPr lang="es-CO" sz="2400" u="sng" dirty="0" smtClean="0"/>
              <a:t>visión, en PE. P13).  </a:t>
            </a:r>
            <a:endParaRPr lang="es-CO" sz="2400" u="sng" dirty="0"/>
          </a:p>
        </p:txBody>
      </p:sp>
    </p:spTree>
    <p:extLst>
      <p:ext uri="{BB962C8B-B14F-4D97-AF65-F5344CB8AC3E}">
        <p14:creationId xmlns:p14="http://schemas.microsoft.com/office/powerpoint/2010/main" val="27462877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0217" y="387926"/>
            <a:ext cx="11499273" cy="6054437"/>
          </a:xfrm>
          <a:solidFill>
            <a:schemeClr val="accent5">
              <a:lumMod val="20000"/>
              <a:lumOff val="80000"/>
            </a:schemeClr>
          </a:solidFill>
        </p:spPr>
        <p:txBody>
          <a:bodyPr>
            <a:normAutofit/>
          </a:bodyPr>
          <a:lstStyle/>
          <a:p>
            <a:pPr marL="0" indent="0" algn="just">
              <a:buNone/>
            </a:pPr>
            <a:r>
              <a:rPr lang="es-CO" dirty="0" smtClean="0"/>
              <a:t>Por inspiración de Dios, Yo estaba realizando una campaña evangelistica en un sector del pueblo donde vivo, y una hermana estaba teniendo unos temas sobre salud, de varios días, para iniciar el programa, luego yo continuaría con temas de profecía.  Todas las noches asistían entre 30 y 40 personas, y cuando la hermana terminó su temario sobre salud, cancelo la reunión por orden del ministro, diciendo que unos hermanos de vida sana los visitarían próximamente, en sus casas, y el trabajo quedó en nada. </a:t>
            </a:r>
          </a:p>
          <a:p>
            <a:pPr marL="457200" lvl="1" indent="0" algn="just">
              <a:buNone/>
            </a:pPr>
            <a:r>
              <a:rPr lang="es-CO" sz="2800" dirty="0" smtClean="0">
                <a:solidFill>
                  <a:srgbClr val="FF0000"/>
                </a:solidFill>
              </a:rPr>
              <a:t>Aquí se perdió una oportunidad de ganar almas para Cristo, cuando la lógica hubiera sido, si no quería que yo continuara con la campaña, la hubiera continuado él mismo, o asignar otro predicador</a:t>
            </a:r>
            <a:r>
              <a:rPr lang="es-CO" sz="2800" dirty="0">
                <a:solidFill>
                  <a:srgbClr val="FF0000"/>
                </a:solidFill>
              </a:rPr>
              <a:t>.</a:t>
            </a:r>
            <a:endParaRPr lang="es-CO" sz="2800" dirty="0" smtClean="0">
              <a:solidFill>
                <a:srgbClr val="FF0000"/>
              </a:solidFill>
            </a:endParaRPr>
          </a:p>
          <a:p>
            <a:pPr marL="457200" lvl="1" indent="0" algn="just">
              <a:buNone/>
            </a:pPr>
            <a:r>
              <a:rPr lang="es-CO" sz="2800" dirty="0" smtClean="0"/>
              <a:t>Luego, sin perder el ánimo, con mi esposa y otros hermanos fuimos a trabajar puerta a puerta, en una vereda a 40 minutos del pueblo.  De allí surgió la frase de calificarme de “rueda suelta”, que para realizar la  obra misionera tenía que pasar por la junta de iglesia, cosa que no se menciona en la Biblia.   </a:t>
            </a:r>
            <a:endParaRPr lang="es-CO" sz="2800" dirty="0"/>
          </a:p>
        </p:txBody>
      </p:sp>
    </p:spTree>
    <p:extLst>
      <p:ext uri="{BB962C8B-B14F-4D97-AF65-F5344CB8AC3E}">
        <p14:creationId xmlns:p14="http://schemas.microsoft.com/office/powerpoint/2010/main" val="20886059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3" y="249382"/>
            <a:ext cx="11526981" cy="2507673"/>
          </a:xfrm>
          <a:solidFill>
            <a:schemeClr val="accent6">
              <a:lumMod val="40000"/>
              <a:lumOff val="60000"/>
            </a:schemeClr>
          </a:solidFill>
        </p:spPr>
        <p:txBody>
          <a:bodyPr>
            <a:normAutofit fontScale="92500" lnSpcReduction="20000"/>
          </a:bodyPr>
          <a:lstStyle/>
          <a:p>
            <a:pPr algn="just"/>
            <a:r>
              <a:rPr lang="es-CO" dirty="0" smtClean="0"/>
              <a:t>Es inconcebible, que hombres que están siendo sostenidos con los diezmos santos de Dios, se interpongan en la predicación del mensaje que Dios reveló para que fuera predicado a la “iglesia remanente”, poniéndole obstáculos a la rueda para que no gire, pero si abalan que personas que están viviendo en adulterio, ocupen cargos y prediquen en los pulpitos. Cuando Dios ha dicho: “</a:t>
            </a:r>
            <a:r>
              <a:rPr lang="es-CO" b="1" i="1" dirty="0" smtClean="0">
                <a:latin typeface="Bell MT" panose="02020503060305020303" pitchFamily="18" charset="0"/>
              </a:rPr>
              <a:t>En los que se acercan a mi, mostrare mi santidad</a:t>
            </a:r>
            <a:r>
              <a:rPr lang="es-CO" dirty="0" smtClean="0"/>
              <a:t>”, con relación a los hijos de Aarón, quienes fuero muertos en el acto, por ofrecer “</a:t>
            </a:r>
            <a:r>
              <a:rPr lang="es-CO" b="1" i="1" dirty="0" smtClean="0">
                <a:latin typeface="Bell MT" panose="02020503060305020303" pitchFamily="18" charset="0"/>
              </a:rPr>
              <a:t>fuego extraño, que Dios no les mandó</a:t>
            </a:r>
            <a:r>
              <a:rPr lang="es-CO" dirty="0" smtClean="0"/>
              <a:t>”. </a:t>
            </a:r>
            <a:r>
              <a:rPr lang="es-CO" dirty="0" smtClean="0">
                <a:solidFill>
                  <a:srgbClr val="FF0000"/>
                </a:solidFill>
              </a:rPr>
              <a:t>(Ver Lev.10.1-3).</a:t>
            </a:r>
          </a:p>
        </p:txBody>
      </p:sp>
      <p:sp>
        <p:nvSpPr>
          <p:cNvPr id="4" name="Rectángulo 3"/>
          <p:cNvSpPr/>
          <p:nvPr/>
        </p:nvSpPr>
        <p:spPr>
          <a:xfrm>
            <a:off x="526473" y="2967427"/>
            <a:ext cx="6407727" cy="3539430"/>
          </a:xfrm>
          <a:prstGeom prst="rect">
            <a:avLst/>
          </a:prstGeom>
        </p:spPr>
        <p:txBody>
          <a:bodyPr wrap="square">
            <a:spAutoFit/>
          </a:bodyPr>
          <a:lstStyle/>
          <a:p>
            <a:pPr algn="just"/>
            <a:r>
              <a:rPr lang="es-CO" sz="2800" dirty="0"/>
              <a:t>Juzgue usted, si esta es la obra de Dios, o del “enemigo de </a:t>
            </a:r>
            <a:r>
              <a:rPr lang="es-CO" sz="2800" dirty="0" smtClean="0"/>
              <a:t>Dios. EGW dice: “</a:t>
            </a:r>
            <a:r>
              <a:rPr lang="es-CO" sz="2800" dirty="0" smtClean="0">
                <a:solidFill>
                  <a:srgbClr val="FF0000"/>
                </a:solidFill>
              </a:rPr>
              <a:t>El </a:t>
            </a:r>
            <a:r>
              <a:rPr lang="es-CO" sz="2800" dirty="0">
                <a:solidFill>
                  <a:srgbClr val="FF0000"/>
                </a:solidFill>
              </a:rPr>
              <a:t>que procurará por todos los medios posibles estorbar los esfuerzos que se realizan para promover la verdad</a:t>
            </a:r>
            <a:r>
              <a:rPr lang="es-CO" sz="2800" dirty="0"/>
              <a:t>, pero vosotros podéis tener éxito gracias al poder de Dios”, como lo dice la sierva de Dios, en </a:t>
            </a:r>
            <a:r>
              <a:rPr lang="es-CO" sz="2800" dirty="0" smtClean="0"/>
              <a:t>la anterior </a:t>
            </a:r>
            <a:r>
              <a:rPr lang="es-CO" sz="2800" dirty="0"/>
              <a:t>diapositiva. </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6764" y="2967427"/>
            <a:ext cx="4209617" cy="3539430"/>
          </a:xfrm>
          <a:prstGeom prst="rect">
            <a:avLst/>
          </a:prstGeom>
        </p:spPr>
      </p:pic>
    </p:spTree>
    <p:extLst>
      <p:ext uri="{BB962C8B-B14F-4D97-AF65-F5344CB8AC3E}">
        <p14:creationId xmlns:p14="http://schemas.microsoft.com/office/powerpoint/2010/main" val="2651796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dirty="0" smtClean="0"/>
              <a:t>Este “ministro”, no estaba empeñado en apoyar la obra de Dios, sino a estorbarla.</a:t>
            </a:r>
            <a:endParaRPr lang="es-CO" b="1" dirty="0"/>
          </a:p>
        </p:txBody>
      </p:sp>
      <p:pic>
        <p:nvPicPr>
          <p:cNvPr id="4" name="Imagen 3"/>
          <p:cNvPicPr>
            <a:picLocks noChangeAspect="1"/>
          </p:cNvPicPr>
          <p:nvPr/>
        </p:nvPicPr>
        <p:blipFill>
          <a:blip r:embed="rId2"/>
          <a:stretch>
            <a:fillRect/>
          </a:stretch>
        </p:blipFill>
        <p:spPr>
          <a:xfrm>
            <a:off x="450273" y="2034886"/>
            <a:ext cx="5257800" cy="4476751"/>
          </a:xfrm>
          <a:prstGeom prst="rect">
            <a:avLst/>
          </a:prstGeom>
        </p:spPr>
      </p:pic>
      <p:sp>
        <p:nvSpPr>
          <p:cNvPr id="5" name="Rectángulo 4"/>
          <p:cNvSpPr/>
          <p:nvPr/>
        </p:nvSpPr>
        <p:spPr>
          <a:xfrm>
            <a:off x="6303818" y="2034886"/>
            <a:ext cx="5389418" cy="4524315"/>
          </a:xfrm>
          <a:prstGeom prst="rect">
            <a:avLst/>
          </a:prstGeom>
        </p:spPr>
        <p:txBody>
          <a:bodyPr wrap="square">
            <a:spAutoFit/>
          </a:bodyPr>
          <a:lstStyle/>
          <a:p>
            <a:pPr algn="ctr"/>
            <a:r>
              <a:rPr lang="es-CO" sz="3200" dirty="0" smtClean="0"/>
              <a:t>Es a estos “pastores” a los que EGW dice:</a:t>
            </a:r>
          </a:p>
          <a:p>
            <a:pPr algn="ctr"/>
            <a:r>
              <a:rPr lang="es-CO" sz="2800" b="1" dirty="0" smtClean="0">
                <a:solidFill>
                  <a:srgbClr val="FF0000"/>
                </a:solidFill>
              </a:rPr>
              <a:t>“No </a:t>
            </a:r>
            <a:r>
              <a:rPr lang="es-CO" sz="2800" b="1" dirty="0">
                <a:solidFill>
                  <a:srgbClr val="FF0000"/>
                </a:solidFill>
              </a:rPr>
              <a:t>se pronuncien palabras de desánimo sino únicamente palabras que tiendan a fortalecer y sustentar a vuestros compañeros en la </a:t>
            </a:r>
            <a:r>
              <a:rPr lang="es-CO" sz="2800" b="1" dirty="0" smtClean="0">
                <a:solidFill>
                  <a:srgbClr val="FF0000"/>
                </a:solidFill>
              </a:rPr>
              <a:t>obra”. -que están trabajando con sostén propio, solamente por amor a la obra de Dios, para salvar a las almas.</a:t>
            </a:r>
            <a:endParaRPr lang="es-CO" sz="2800" b="1" dirty="0">
              <a:solidFill>
                <a:srgbClr val="FF0000"/>
              </a:solidFill>
            </a:endParaRPr>
          </a:p>
        </p:txBody>
      </p:sp>
    </p:spTree>
    <p:extLst>
      <p:ext uri="{BB962C8B-B14F-4D97-AF65-F5344CB8AC3E}">
        <p14:creationId xmlns:p14="http://schemas.microsoft.com/office/powerpoint/2010/main" val="35745543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84507"/>
            <a:ext cx="10515600" cy="2369126"/>
          </a:xfrm>
        </p:spPr>
        <p:txBody>
          <a:bodyPr>
            <a:normAutofit fontScale="92500"/>
          </a:bodyPr>
          <a:lstStyle/>
          <a:p>
            <a:pPr marL="0" indent="0">
              <a:buNone/>
            </a:pPr>
            <a:r>
              <a:rPr lang="es-CO" sz="3500" b="1" dirty="0" smtClean="0"/>
              <a:t>Continúa diciendo EGW, mensajera de Dios:</a:t>
            </a:r>
          </a:p>
          <a:p>
            <a:pPr marL="0" indent="0">
              <a:buNone/>
            </a:pPr>
            <a:r>
              <a:rPr lang="es-CO" sz="3000" b="1" u="sng" dirty="0" smtClean="0"/>
              <a:t>Una </a:t>
            </a:r>
            <a:r>
              <a:rPr lang="es-CO" sz="3000" b="1" u="sng" dirty="0"/>
              <a:t>apreciación personal </a:t>
            </a:r>
          </a:p>
          <a:p>
            <a:r>
              <a:rPr lang="es-CO" dirty="0"/>
              <a:t>Anhelo dedicarme personalmente a un trabajo fervoroso en el campo, </a:t>
            </a:r>
            <a:r>
              <a:rPr lang="es-CO" dirty="0">
                <a:solidFill>
                  <a:srgbClr val="FF0000"/>
                </a:solidFill>
              </a:rPr>
              <a:t>y ciertamente me dedicaría a realizar más trabajo público si no creyese que a mi edad no es prudente estimar en demasía la fuerza física personal. </a:t>
            </a:r>
          </a:p>
        </p:txBody>
      </p:sp>
      <p:sp>
        <p:nvSpPr>
          <p:cNvPr id="4" name="Rectángulo 3"/>
          <p:cNvSpPr/>
          <p:nvPr/>
        </p:nvSpPr>
        <p:spPr>
          <a:xfrm>
            <a:off x="0" y="2453633"/>
            <a:ext cx="12192000" cy="4524315"/>
          </a:xfrm>
          <a:prstGeom prst="rect">
            <a:avLst/>
          </a:prstGeom>
          <a:solidFill>
            <a:schemeClr val="tx2">
              <a:lumMod val="20000"/>
              <a:lumOff val="80000"/>
            </a:schemeClr>
          </a:solidFill>
          <a:scene3d>
            <a:camera prst="orthographicFront"/>
            <a:lightRig rig="threePt" dir="t"/>
          </a:scene3d>
          <a:sp3d>
            <a:bevelT w="165100" prst="coolSlant"/>
          </a:sp3d>
        </p:spPr>
        <p:txBody>
          <a:bodyPr wrap="square">
            <a:spAutoFit/>
          </a:bodyPr>
          <a:lstStyle/>
          <a:p>
            <a:pPr algn="just"/>
            <a:r>
              <a:rPr lang="es-CO" sz="2400" dirty="0">
                <a:solidFill>
                  <a:srgbClr val="FF0000"/>
                </a:solidFill>
              </a:rPr>
              <a:t>Tengo que llevar a cabo una obra que consiste en comunicar a la iglesia y al mundo la luz que me ha sido confiada de tiempo en tiempo a lo largo de los años durante los que se ha proclamado el mensaje del tercer ángel</a:t>
            </a:r>
            <a:r>
              <a:rPr lang="es-CO" sz="2400" dirty="0"/>
              <a:t>. Mi corazón rebosa con el deseo más fervoroso de presentar la verdad a todos los que pueda alcanzar. </a:t>
            </a:r>
            <a:r>
              <a:rPr lang="es-CO" sz="2400" dirty="0">
                <a:solidFill>
                  <a:srgbClr val="FF0000"/>
                </a:solidFill>
              </a:rPr>
              <a:t>Y todavía sigo preparando temas destinados a ser publicados</a:t>
            </a:r>
            <a:r>
              <a:rPr lang="es-CO" sz="2400" dirty="0"/>
              <a:t>. Pero debo actuar cuidadosamente a fin de no colocarme en una condición que no me permita escribir más. </a:t>
            </a:r>
            <a:r>
              <a:rPr lang="es-CO" sz="2400" u="sng" dirty="0"/>
              <a:t>No sé cuánto tiempo más viviré</a:t>
            </a:r>
            <a:r>
              <a:rPr lang="es-CO" sz="2400" dirty="0"/>
              <a:t>, pero mi salud no sufre tanto como podría esperarse. </a:t>
            </a:r>
            <a:r>
              <a:rPr lang="es-CO" sz="2400" dirty="0">
                <a:solidFill>
                  <a:srgbClr val="FF0000"/>
                </a:solidFill>
              </a:rPr>
              <a:t>2MS </a:t>
            </a:r>
            <a:r>
              <a:rPr lang="es-CO" sz="2400" dirty="0" smtClean="0">
                <a:solidFill>
                  <a:srgbClr val="FF0000"/>
                </a:solidFill>
              </a:rPr>
              <a:t>467.4</a:t>
            </a:r>
          </a:p>
          <a:p>
            <a:pPr algn="just"/>
            <a:r>
              <a:rPr lang="es-CO" sz="2400" b="1" dirty="0" smtClean="0"/>
              <a:t>Nota: </a:t>
            </a:r>
            <a:r>
              <a:rPr lang="es-CO" sz="2400" dirty="0" smtClean="0"/>
              <a:t>Yo digo lo mismo que dijo EGW, a mi edad, debería no trabajar demasiado, escriba temas y publíquelos, escriba y publique; pero debido a que la segunda venida de Cristo esta tan cerca, no puedo dejar de trabajar en la obra de Dios. Dar a conocer a otros lo que Dios me ha revelado. El Espíritu Santo, y Cristo quien vive en mi, me impulsan a hacerlo, alabado sea Dios, que me utiliza en su santa obra, desde mi humilde hogar. Gracias Dios.   </a:t>
            </a:r>
            <a:endParaRPr lang="es-CO" sz="2400" dirty="0"/>
          </a:p>
        </p:txBody>
      </p:sp>
    </p:spTree>
    <p:extLst>
      <p:ext uri="{BB962C8B-B14F-4D97-AF65-F5344CB8AC3E}">
        <p14:creationId xmlns:p14="http://schemas.microsoft.com/office/powerpoint/2010/main" val="29580005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442362" y="551007"/>
            <a:ext cx="5146963" cy="6029902"/>
          </a:xfrm>
        </p:spPr>
        <p:txBody>
          <a:bodyPr>
            <a:normAutofit lnSpcReduction="10000"/>
          </a:bodyPr>
          <a:lstStyle/>
          <a:p>
            <a:pPr marL="0" indent="0" algn="ctr">
              <a:buNone/>
            </a:pPr>
            <a:r>
              <a:rPr lang="es-CO" sz="3200" dirty="0" smtClean="0"/>
              <a:t>Este es mi humilde cuarto estudio, en mi hogar, donde paso horas y horas, escudriñando la Biblia y Libros del Espíritu de Profecía, junto con el Comentario bíblico Adventista, y la concordancia de la Biblia, que han sido adquiridos a través  de 60 años, con sacrificio, y a crédito, en los cuales me baso para redactar los temas que Dios pone en mi mente.</a:t>
            </a:r>
          </a:p>
        </p:txBody>
      </p:sp>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034039" y="1692132"/>
            <a:ext cx="5655829" cy="3373581"/>
          </a:xfrm>
          <a:prstGeom prst="rect">
            <a:avLst/>
          </a:prstGeom>
        </p:spPr>
      </p:pic>
    </p:spTree>
    <p:extLst>
      <p:ext uri="{BB962C8B-B14F-4D97-AF65-F5344CB8AC3E}">
        <p14:creationId xmlns:p14="http://schemas.microsoft.com/office/powerpoint/2010/main" val="19791692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8" y="318655"/>
            <a:ext cx="8548256" cy="2526145"/>
          </a:xfrm>
        </p:spPr>
        <p:txBody>
          <a:bodyPr>
            <a:normAutofit/>
          </a:bodyPr>
          <a:lstStyle/>
          <a:p>
            <a:r>
              <a:rPr lang="es-CO" dirty="0" smtClean="0"/>
              <a:t>Continúa diciendo EGW: “Después </a:t>
            </a:r>
            <a:r>
              <a:rPr lang="es-CO" dirty="0"/>
              <a:t>de regresar a mi hogar en California, </a:t>
            </a:r>
            <a:r>
              <a:rPr lang="es-CO" dirty="0">
                <a:solidFill>
                  <a:srgbClr val="FF0000"/>
                </a:solidFill>
              </a:rPr>
              <a:t>volví a emprender la obra de preparar material para ser publicado</a:t>
            </a:r>
            <a:r>
              <a:rPr lang="es-CO" dirty="0"/>
              <a:t>. Durante los cuatro años últimos he escrito comparativamente pocas cartas. </a:t>
            </a:r>
            <a:r>
              <a:rPr lang="es-CO" dirty="0">
                <a:solidFill>
                  <a:srgbClr val="FF0000"/>
                </a:solidFill>
              </a:rPr>
              <a:t>He dedicado mis fuerzas mayormente a la terminación de libros </a:t>
            </a:r>
            <a:r>
              <a:rPr lang="es-CO" dirty="0" smtClean="0">
                <a:solidFill>
                  <a:srgbClr val="FF0000"/>
                </a:solidFill>
              </a:rPr>
              <a:t>importantes”.</a:t>
            </a:r>
            <a:r>
              <a:rPr lang="es-CO" dirty="0" smtClean="0"/>
              <a:t> </a:t>
            </a:r>
            <a:r>
              <a:rPr lang="es-CO" u="sng" dirty="0"/>
              <a:t>2MS 468.2 </a:t>
            </a:r>
          </a:p>
        </p:txBody>
      </p:sp>
      <p:pic>
        <p:nvPicPr>
          <p:cNvPr id="6" name="Imagen 5"/>
          <p:cNvPicPr>
            <a:picLocks noChangeAspect="1"/>
          </p:cNvPicPr>
          <p:nvPr/>
        </p:nvPicPr>
        <p:blipFill>
          <a:blip r:embed="rId2"/>
          <a:stretch>
            <a:fillRect/>
          </a:stretch>
        </p:blipFill>
        <p:spPr>
          <a:xfrm>
            <a:off x="8984342" y="147204"/>
            <a:ext cx="2638303" cy="2697596"/>
          </a:xfrm>
          <a:prstGeom prst="rect">
            <a:avLst/>
          </a:prstGeom>
        </p:spPr>
      </p:pic>
      <p:sp>
        <p:nvSpPr>
          <p:cNvPr id="7" name="Rectángulo 6"/>
          <p:cNvSpPr/>
          <p:nvPr/>
        </p:nvSpPr>
        <p:spPr>
          <a:xfrm>
            <a:off x="207817" y="3215811"/>
            <a:ext cx="11737439" cy="3416320"/>
          </a:xfrm>
          <a:prstGeom prst="rect">
            <a:avLst/>
          </a:prstGeom>
          <a:solidFill>
            <a:schemeClr val="accent3">
              <a:lumMod val="60000"/>
              <a:lumOff val="40000"/>
            </a:schemeClr>
          </a:solidFill>
          <a:scene3d>
            <a:camera prst="orthographicFront"/>
            <a:lightRig rig="threePt" dir="t"/>
          </a:scene3d>
          <a:sp3d>
            <a:bevelT prst="angle"/>
          </a:sp3d>
        </p:spPr>
        <p:txBody>
          <a:bodyPr wrap="square">
            <a:spAutoFit/>
          </a:bodyPr>
          <a:lstStyle/>
          <a:p>
            <a:r>
              <a:rPr lang="es-CO" sz="2400" dirty="0"/>
              <a:t>He asistido ocasionalmente a reuniones y he visitado algunas instituciones en California, </a:t>
            </a:r>
            <a:r>
              <a:rPr lang="es-CO" sz="2400" dirty="0">
                <a:solidFill>
                  <a:srgbClr val="FF0000"/>
                </a:solidFill>
              </a:rPr>
              <a:t>pero la mayor parte del tiempo desde el último congreso de la Asociación General la he empleado en la preparación de manuscritos en mi hogar campestre </a:t>
            </a:r>
            <a:r>
              <a:rPr lang="es-CO" sz="2400" dirty="0"/>
              <a:t>de “</a:t>
            </a:r>
            <a:r>
              <a:rPr lang="es-CO" sz="2400" dirty="0" err="1"/>
              <a:t>Elmshaven</a:t>
            </a:r>
            <a:r>
              <a:rPr lang="es-CO" sz="2400" dirty="0"/>
              <a:t>”, cerca de Santa Helena. </a:t>
            </a:r>
            <a:r>
              <a:rPr lang="es-CO" sz="2400" dirty="0">
                <a:solidFill>
                  <a:srgbClr val="FF0000"/>
                </a:solidFill>
              </a:rPr>
              <a:t>2MS 468.3 </a:t>
            </a:r>
          </a:p>
          <a:p>
            <a:r>
              <a:rPr lang="es-CO" sz="2400" dirty="0">
                <a:solidFill>
                  <a:srgbClr val="FF0000"/>
                </a:solidFill>
              </a:rPr>
              <a:t>Estoy agradecida porque el Señor me está conservando la vida para que trabaje un poco más en mis libros</a:t>
            </a:r>
            <a:r>
              <a:rPr lang="es-CO" sz="2400" dirty="0"/>
              <a:t>. ¡Ojalá tuviese fuerzas para hacer todo lo que veo que debería realizarse! </a:t>
            </a:r>
            <a:r>
              <a:rPr lang="es-CO" sz="2400" dirty="0" smtClean="0">
                <a:solidFill>
                  <a:srgbClr val="FF0000"/>
                </a:solidFill>
              </a:rPr>
              <a:t>ORO PARA QUE DIOS ME IMPARTA SABIDURÍA A FIN DE PRESENTAR EN FORMA CLARA Y ACEPTABLE LAS VERDADES QUE </a:t>
            </a:r>
            <a:r>
              <a:rPr lang="es-CO" sz="2400" u="sng" dirty="0" smtClean="0">
                <a:solidFill>
                  <a:srgbClr val="FF0000"/>
                </a:solidFill>
              </a:rPr>
              <a:t>NUESTRO PUEBLO TANTO NECESITA</a:t>
            </a:r>
            <a:r>
              <a:rPr lang="es-CO" sz="2400" dirty="0" smtClean="0"/>
              <a:t>. </a:t>
            </a:r>
            <a:r>
              <a:rPr lang="es-CO" sz="2400" dirty="0"/>
              <a:t>Creo animosamente que Dios me permitirá hacerlo. 2MS 468.4 </a:t>
            </a:r>
          </a:p>
        </p:txBody>
      </p:sp>
    </p:spTree>
    <p:extLst>
      <p:ext uri="{BB962C8B-B14F-4D97-AF65-F5344CB8AC3E}">
        <p14:creationId xmlns:p14="http://schemas.microsoft.com/office/powerpoint/2010/main" val="19192667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 y="166254"/>
            <a:ext cx="12192000" cy="6691745"/>
          </a:xfrm>
        </p:spPr>
        <p:txBody>
          <a:bodyPr>
            <a:normAutofit fontScale="92500" lnSpcReduction="10000"/>
          </a:bodyPr>
          <a:lstStyle/>
          <a:p>
            <a:pPr algn="just"/>
            <a:r>
              <a:rPr lang="es-CO" dirty="0">
                <a:solidFill>
                  <a:srgbClr val="FF0000"/>
                </a:solidFill>
              </a:rPr>
              <a:t>Mi interés en la obra en general tiene la misma intensidad de siempre, y deseo con fervor que la causa de la verdad presente avance firmemente en todas partes del mundo</a:t>
            </a:r>
            <a:r>
              <a:rPr lang="es-CO" dirty="0"/>
              <a:t>. </a:t>
            </a:r>
            <a:endParaRPr lang="es-CO" dirty="0" smtClean="0"/>
          </a:p>
          <a:p>
            <a:pPr algn="just"/>
            <a:r>
              <a:rPr lang="es-CO" dirty="0" smtClean="0"/>
              <a:t>Pero </a:t>
            </a:r>
            <a:r>
              <a:rPr lang="es-CO" dirty="0"/>
              <a:t>creo que es aconsejable que no me dedique mucho al trabajo en público mientras la preparación de mis libros exige mi supervisión. Cuento con algunos de los mejores obreros, con aquellos que por la providencia de Dios se relacionaron conmigo en Australia, y con otros que han estado conmigo desde que regresé a los Estados Unidos. Agradezco al Señor por estos colaboradores. Todos estamos ocupadísimos haciendo lo mejor posible a fin de preparar el material que ha de publicarse. </a:t>
            </a:r>
            <a:endParaRPr lang="es-CO" dirty="0" smtClean="0"/>
          </a:p>
          <a:p>
            <a:pPr algn="just"/>
            <a:r>
              <a:rPr lang="es-CO" dirty="0" smtClean="0">
                <a:solidFill>
                  <a:srgbClr val="FF0000"/>
                </a:solidFill>
              </a:rPr>
              <a:t>Quiero </a:t>
            </a:r>
            <a:r>
              <a:rPr lang="es-CO" dirty="0">
                <a:solidFill>
                  <a:srgbClr val="FF0000"/>
                </a:solidFill>
              </a:rPr>
              <a:t>que la luz de la verdad vaya a todos los lugares para que ilumine a los que ahora desconocen las razones de nuestra fe</a:t>
            </a:r>
            <a:r>
              <a:rPr lang="es-CO" dirty="0"/>
              <a:t>. Algunos días siento molestias en los ojos y experimento considerable dolor en ellos. Pero alabo al Señor porque me conserva la vista. No sería extraño si a mi edad no pudiera valerme de mis ojos. </a:t>
            </a:r>
            <a:r>
              <a:rPr lang="es-CO" dirty="0">
                <a:solidFill>
                  <a:srgbClr val="FF0000"/>
                </a:solidFill>
              </a:rPr>
              <a:t>2MS 468.5 </a:t>
            </a:r>
            <a:endParaRPr lang="es-CO" dirty="0" smtClean="0">
              <a:solidFill>
                <a:srgbClr val="FF0000"/>
              </a:solidFill>
            </a:endParaRPr>
          </a:p>
          <a:p>
            <a:r>
              <a:rPr lang="es-CO" sz="3000" b="1" dirty="0" smtClean="0"/>
              <a:t>Nota:</a:t>
            </a:r>
            <a:r>
              <a:rPr lang="es-CO" dirty="0" smtClean="0"/>
              <a:t> El mismo interés siento yo, oro intensamente porque el mensaje de Salvación llegue a todas partes del mundo;  oro especialmente por la santidad de la iglesia. Escribo intensamente, aun a costa de la perdida de mi vista, ya que la estoy perdiendo por causa de pasar tanto tiempo escribiendo en el computador, lo hago, porque ciento la necesidad de dar a conocer el mensaje que Dios tiene para este tiempo final, Antes que se termine el tiempo de gracia. Y al hacerlo, yo mismo me santifico. </a:t>
            </a:r>
            <a:endParaRPr lang="es-CO" dirty="0"/>
          </a:p>
        </p:txBody>
      </p:sp>
    </p:spTree>
    <p:extLst>
      <p:ext uri="{BB962C8B-B14F-4D97-AF65-F5344CB8AC3E}">
        <p14:creationId xmlns:p14="http://schemas.microsoft.com/office/powerpoint/2010/main" val="21720465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8765"/>
            <a:ext cx="5978236" cy="3352800"/>
          </a:xfrm>
        </p:spPr>
        <p:txBody>
          <a:bodyPr>
            <a:normAutofit fontScale="92500" lnSpcReduction="20000"/>
          </a:bodyPr>
          <a:lstStyle/>
          <a:p>
            <a:pPr algn="just"/>
            <a:r>
              <a:rPr lang="es-CO" dirty="0"/>
              <a:t>Estoy más agradecida de lo que puedo expresar por el apoyo del Espíritu del Señor, por el confortamiento y la gracia que él sigue dándome, y porque me proporciona fortaleza y oportunidad para impartir ánimo y ayuda a su pueblo</a:t>
            </a:r>
            <a:r>
              <a:rPr lang="es-CO" dirty="0" smtClean="0"/>
              <a:t>. </a:t>
            </a:r>
          </a:p>
          <a:p>
            <a:pPr algn="just"/>
            <a:r>
              <a:rPr lang="es-CO" b="1" dirty="0" smtClean="0">
                <a:solidFill>
                  <a:srgbClr val="FF0000"/>
                </a:solidFill>
              </a:rPr>
              <a:t>Nota:</a:t>
            </a:r>
            <a:r>
              <a:rPr lang="es-CO" dirty="0" smtClean="0">
                <a:solidFill>
                  <a:srgbClr val="FF0000"/>
                </a:solidFill>
              </a:rPr>
              <a:t>  Es lo mismo que el Espíritu Santo  ha hecho en mi, de lo contrario hace tiempo no estaría trabajando en la obra de Dios. </a:t>
            </a:r>
            <a:r>
              <a:rPr lang="es-CO" dirty="0" smtClean="0"/>
              <a:t>(Ver Jer.20:7-12).</a:t>
            </a:r>
          </a:p>
        </p:txBody>
      </p:sp>
      <p:sp>
        <p:nvSpPr>
          <p:cNvPr id="4" name="Rectángulo 3"/>
          <p:cNvSpPr/>
          <p:nvPr/>
        </p:nvSpPr>
        <p:spPr>
          <a:xfrm>
            <a:off x="221672" y="4532991"/>
            <a:ext cx="11717049" cy="1815882"/>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es-CO" sz="2800" dirty="0"/>
              <a:t>Mientras el Señor me conceda vida seré fiel y leal a él, y procuraré hacer su voluntad y glorificar su nombre. Que el Señor aumente mi fe para seguir conociéndolo y para hacer su voluntad en forma más perfecta. El Señor es bueno y debe ser grandemente alabado. </a:t>
            </a:r>
            <a:r>
              <a:rPr lang="es-CO" sz="2800" dirty="0">
                <a:solidFill>
                  <a:srgbClr val="FF0000"/>
                </a:solidFill>
              </a:rPr>
              <a:t>2MS 469.1 </a:t>
            </a:r>
          </a:p>
        </p:txBody>
      </p:sp>
      <p:pic>
        <p:nvPicPr>
          <p:cNvPr id="5" name="Imagen 4"/>
          <p:cNvPicPr>
            <a:picLocks noChangeAspect="1"/>
          </p:cNvPicPr>
          <p:nvPr/>
        </p:nvPicPr>
        <p:blipFill>
          <a:blip r:embed="rId2"/>
          <a:stretch>
            <a:fillRect/>
          </a:stretch>
        </p:blipFill>
        <p:spPr>
          <a:xfrm>
            <a:off x="6941128" y="166255"/>
            <a:ext cx="4997594" cy="3685310"/>
          </a:xfrm>
          <a:prstGeom prst="rect">
            <a:avLst/>
          </a:prstGeom>
        </p:spPr>
      </p:pic>
      <p:sp>
        <p:nvSpPr>
          <p:cNvPr id="6" name="Rectángulo 5"/>
          <p:cNvSpPr/>
          <p:nvPr/>
        </p:nvSpPr>
        <p:spPr>
          <a:xfrm>
            <a:off x="6941128" y="180110"/>
            <a:ext cx="2729345" cy="954107"/>
          </a:xfrm>
          <a:prstGeom prst="rect">
            <a:avLst/>
          </a:prstGeom>
          <a:solidFill>
            <a:srgbClr val="FFFF00"/>
          </a:solidFill>
        </p:spPr>
        <p:txBody>
          <a:bodyPr wrap="square">
            <a:spAutoFit/>
          </a:bodyPr>
          <a:lstStyle/>
          <a:p>
            <a:r>
              <a:rPr lang="es-CO" sz="2800" dirty="0"/>
              <a:t>El ES le impartía a EGW esto:</a:t>
            </a:r>
          </a:p>
        </p:txBody>
      </p:sp>
    </p:spTree>
    <p:extLst>
      <p:ext uri="{BB962C8B-B14F-4D97-AF65-F5344CB8AC3E}">
        <p14:creationId xmlns:p14="http://schemas.microsoft.com/office/powerpoint/2010/main" val="11967098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5" y="332508"/>
            <a:ext cx="11693237" cy="2576947"/>
          </a:xfrm>
        </p:spPr>
        <p:txBody>
          <a:bodyPr>
            <a:normAutofit fontScale="92500"/>
          </a:bodyPr>
          <a:lstStyle/>
          <a:p>
            <a:pPr marL="0" indent="0">
              <a:buNone/>
            </a:pPr>
            <a:r>
              <a:rPr lang="es-CO" sz="3000" b="1" dirty="0"/>
              <a:t>La influencia de los obreros de más edad </a:t>
            </a:r>
          </a:p>
          <a:p>
            <a:pPr algn="just"/>
            <a:r>
              <a:rPr lang="es-CO" dirty="0">
                <a:solidFill>
                  <a:srgbClr val="FF0000"/>
                </a:solidFill>
              </a:rPr>
              <a:t>Deseo intensamente que los ancianos soldados de la cruz, los que han encanecido en el servicio del Maestro, prosigan dando un testimonio directo para que los que son más jóvenes en la fe puedan comprender que los mensajes que el Señor nos dio en el pasado son muy importantes en este período de la historia terrena</a:t>
            </a:r>
            <a:r>
              <a:rPr lang="es-CO" dirty="0"/>
              <a:t>. Nuestra experiencia pasada no ha perdido ni la mínima parte de su fuerza. </a:t>
            </a:r>
            <a:r>
              <a:rPr lang="es-CO" dirty="0">
                <a:solidFill>
                  <a:srgbClr val="FF0000"/>
                </a:solidFill>
              </a:rPr>
              <a:t>2MS 469.2 </a:t>
            </a:r>
          </a:p>
        </p:txBody>
      </p:sp>
      <p:sp>
        <p:nvSpPr>
          <p:cNvPr id="2" name="Rectángulo 1"/>
          <p:cNvSpPr/>
          <p:nvPr/>
        </p:nvSpPr>
        <p:spPr>
          <a:xfrm>
            <a:off x="263235" y="2909455"/>
            <a:ext cx="11693237" cy="397031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s-CO" sz="2800" dirty="0">
                <a:solidFill>
                  <a:srgbClr val="FF0000"/>
                </a:solidFill>
              </a:rPr>
              <a:t>Que todos tengan cuidado de no </a:t>
            </a:r>
            <a:r>
              <a:rPr lang="es-CO" sz="2800" u="sng" dirty="0">
                <a:solidFill>
                  <a:srgbClr val="FF0000"/>
                </a:solidFill>
              </a:rPr>
              <a:t>desanimar</a:t>
            </a:r>
            <a:r>
              <a:rPr lang="es-CO" sz="2800" dirty="0">
                <a:solidFill>
                  <a:srgbClr val="FF0000"/>
                </a:solidFill>
              </a:rPr>
              <a:t> a los pioneros o de hacerles sentir que su utilidad es tan sólo limitada. Su influencia todavía puede sentirse poderosamente en la obra del Señor.</a:t>
            </a:r>
            <a:r>
              <a:rPr lang="es-CO" sz="2800" dirty="0"/>
              <a:t> El testimonio de los ministros de edad será una ayuda y una bendición para la iglesia. Dios velará por sus portaestandartes leales y fieles, noche y día, hasta que llegue el tiempo cuando deban deponer su armadura. </a:t>
            </a:r>
            <a:r>
              <a:rPr lang="es-CO" sz="2800" dirty="0">
                <a:solidFill>
                  <a:srgbClr val="FF0000"/>
                </a:solidFill>
              </a:rPr>
              <a:t>Asegúreseles que están bajo el cuidado protector de Aquel que nunca dormita ni duerme, y que centinelas incansables velan sobre ellos</a:t>
            </a:r>
            <a:r>
              <a:rPr lang="es-CO" sz="2800" dirty="0"/>
              <a:t>. Al saber esto y al comprender que permanecen en Cristo pueden descansar confiadamente en las providencias de Dios. </a:t>
            </a:r>
            <a:r>
              <a:rPr lang="es-CO" sz="2800" dirty="0">
                <a:solidFill>
                  <a:srgbClr val="FF0000"/>
                </a:solidFill>
              </a:rPr>
              <a:t>2MS 469.3 </a:t>
            </a:r>
          </a:p>
        </p:txBody>
      </p:sp>
    </p:spTree>
    <p:extLst>
      <p:ext uri="{BB962C8B-B14F-4D97-AF65-F5344CB8AC3E}">
        <p14:creationId xmlns:p14="http://schemas.microsoft.com/office/powerpoint/2010/main" val="21215683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9381" y="304800"/>
            <a:ext cx="11707091" cy="6289964"/>
          </a:xfrm>
        </p:spPr>
        <p:txBody>
          <a:bodyPr>
            <a:normAutofit fontScale="92500" lnSpcReduction="10000"/>
          </a:bodyPr>
          <a:lstStyle/>
          <a:p>
            <a:pPr marL="0" indent="0">
              <a:buNone/>
            </a:pPr>
            <a:r>
              <a:rPr lang="es-CO" sz="3500" b="1" dirty="0"/>
              <a:t>Hasta el fin </a:t>
            </a:r>
          </a:p>
          <a:p>
            <a:r>
              <a:rPr lang="es-CO" dirty="0">
                <a:solidFill>
                  <a:srgbClr val="FF0000"/>
                </a:solidFill>
              </a:rPr>
              <a:t>Oro fervorosamente para que la obra que hacemos en este tiempo penetre profundamente en el corazón, la mente y el alma</a:t>
            </a:r>
            <a:r>
              <a:rPr lang="es-CO" dirty="0"/>
              <a:t>. Las perplejidades aumentarán, pero como creyentes en Dios animémonos unos a otros. No bajemos el estandarte, sino mantengámoslo ondeando en alto mientras contemplamos a Aquel que es el Autor y Consumador de nuestra fe. </a:t>
            </a:r>
            <a:endParaRPr lang="es-CO" dirty="0" smtClean="0"/>
          </a:p>
          <a:p>
            <a:r>
              <a:rPr lang="es-CO" dirty="0" smtClean="0">
                <a:solidFill>
                  <a:srgbClr val="FF0000"/>
                </a:solidFill>
              </a:rPr>
              <a:t>Cuando </a:t>
            </a:r>
            <a:r>
              <a:rPr lang="es-CO" dirty="0">
                <a:solidFill>
                  <a:srgbClr val="FF0000"/>
                </a:solidFill>
              </a:rPr>
              <a:t>no puedo conciliar el sueño elevo mi corazón en oración a Dios, y él me fortalece y me da la seguridad de que permanece con sus siervos ministradores aquí en este país y en los países distantes</a:t>
            </a:r>
            <a:r>
              <a:rPr lang="es-CO" dirty="0"/>
              <a:t>. Me siento animada y bendecida al comprender que el Dios de Israel sigue conduciendo a su pueblo y que continuará con él hasta el fin. </a:t>
            </a:r>
            <a:r>
              <a:rPr lang="es-CO" dirty="0">
                <a:solidFill>
                  <a:srgbClr val="FF0000"/>
                </a:solidFill>
              </a:rPr>
              <a:t>2MS 470.1 </a:t>
            </a:r>
          </a:p>
          <a:p>
            <a:r>
              <a:rPr lang="es-CO" dirty="0">
                <a:solidFill>
                  <a:srgbClr val="FF0000"/>
                </a:solidFill>
              </a:rPr>
              <a:t>He sido instruida para que diga a mis hermanos ministradores: </a:t>
            </a:r>
            <a:r>
              <a:rPr lang="es-CO" u="sng" dirty="0">
                <a:solidFill>
                  <a:srgbClr val="FF0000"/>
                </a:solidFill>
              </a:rPr>
              <a:t>Que los mensajes que salen de vuestros labios estén cargados con el poder del Espíritu de Dios</a:t>
            </a:r>
            <a:r>
              <a:rPr lang="es-CO" dirty="0"/>
              <a:t>. Si alguna vez hubo un tiempo cuando necesitamos la dirección especial del Espíritu Santo, ese tiempo es ahora. </a:t>
            </a:r>
            <a:r>
              <a:rPr lang="es-CO" u="sng" dirty="0"/>
              <a:t>Necesitamos una consagración total</a:t>
            </a:r>
            <a:r>
              <a:rPr lang="es-CO" dirty="0"/>
              <a:t>. Ya es tiempo que manifestemos ante el mundo el poder de Dios que obra en nuestras propias vidas y en nuestro ministerio. </a:t>
            </a:r>
            <a:r>
              <a:rPr lang="es-CO" dirty="0">
                <a:solidFill>
                  <a:srgbClr val="FF0000"/>
                </a:solidFill>
              </a:rPr>
              <a:t>2MS 470.2 </a:t>
            </a:r>
          </a:p>
          <a:p>
            <a:endParaRPr lang="es-CO" dirty="0"/>
          </a:p>
        </p:txBody>
      </p:sp>
    </p:spTree>
    <p:extLst>
      <p:ext uri="{BB962C8B-B14F-4D97-AF65-F5344CB8AC3E}">
        <p14:creationId xmlns:p14="http://schemas.microsoft.com/office/powerpoint/2010/main" val="3959910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65019"/>
            <a:ext cx="10515600" cy="3241964"/>
          </a:xfrm>
          <a:solidFill>
            <a:schemeClr val="accent2">
              <a:lumMod val="20000"/>
              <a:lumOff val="80000"/>
            </a:schemeClr>
          </a:solidFill>
        </p:spPr>
        <p:txBody>
          <a:bodyPr>
            <a:normAutofit lnSpcReduction="10000"/>
          </a:bodyPr>
          <a:lstStyle/>
          <a:p>
            <a:r>
              <a:rPr lang="es-CO" dirty="0">
                <a:solidFill>
                  <a:srgbClr val="FF0000"/>
                </a:solidFill>
              </a:rPr>
              <a:t>El Señor desea que la obra de la proclamación del mensaje del tercer ángel sea llevada a cabo con una eficiencia cada vez mayor</a:t>
            </a:r>
            <a:r>
              <a:rPr lang="es-CO" dirty="0"/>
              <a:t>. Así como ha obrado en todas las épocas para dar victorias a su pueblo, también desea llevar en este tiempo a una triunfante culminación sus propósitos para la iglesia. </a:t>
            </a:r>
            <a:endParaRPr lang="es-CO" dirty="0" smtClean="0"/>
          </a:p>
          <a:p>
            <a:r>
              <a:rPr lang="es-CO" dirty="0" smtClean="0">
                <a:solidFill>
                  <a:srgbClr val="FF0000"/>
                </a:solidFill>
              </a:rPr>
              <a:t>Pide </a:t>
            </a:r>
            <a:r>
              <a:rPr lang="es-CO" dirty="0">
                <a:solidFill>
                  <a:srgbClr val="FF0000"/>
                </a:solidFill>
              </a:rPr>
              <a:t>que sus santos creyentes avancen unidos, que su poder aumente progresivamente, que de la fe pasen a una mayor seguridad y confianza en la verdad y la justicia de su causa</a:t>
            </a:r>
            <a:r>
              <a:rPr lang="es-CO" dirty="0"/>
              <a:t>. 2MS 470.3 </a:t>
            </a:r>
          </a:p>
          <a:p>
            <a:endParaRPr lang="es-CO" dirty="0"/>
          </a:p>
        </p:txBody>
      </p:sp>
      <p:sp>
        <p:nvSpPr>
          <p:cNvPr id="4" name="Rectángulo 3"/>
          <p:cNvSpPr/>
          <p:nvPr/>
        </p:nvSpPr>
        <p:spPr>
          <a:xfrm>
            <a:off x="734290" y="4214382"/>
            <a:ext cx="11083637" cy="2246769"/>
          </a:xfrm>
          <a:prstGeom prst="rect">
            <a:avLst/>
          </a:prstGeom>
        </p:spPr>
        <p:txBody>
          <a:bodyPr wrap="square">
            <a:spAutoFit/>
          </a:bodyPr>
          <a:lstStyle/>
          <a:p>
            <a:r>
              <a:rPr lang="es-CO" sz="2800" dirty="0">
                <a:solidFill>
                  <a:srgbClr val="FF0000"/>
                </a:solidFill>
              </a:rPr>
              <a:t>Debemos permanecer firmes como una roca en lo que respecta a los principios de la Palabra de Dios</a:t>
            </a:r>
            <a:r>
              <a:rPr lang="es-CO" sz="2800" dirty="0"/>
              <a:t>, </a:t>
            </a:r>
            <a:r>
              <a:rPr lang="es-CO" sz="2800" dirty="0">
                <a:solidFill>
                  <a:srgbClr val="FF0000"/>
                </a:solidFill>
              </a:rPr>
              <a:t>y recordar que Dios está con nosotros para proporcionarnos poder a fin de enfrentar cada nueva experiencia</a:t>
            </a:r>
            <a:r>
              <a:rPr lang="es-CO" sz="2800" dirty="0"/>
              <a:t>. Mantengamos siempre en nuestras vidas los principios de la justicia para que progresemos en fortaleza en el nombre del Señor. </a:t>
            </a:r>
          </a:p>
        </p:txBody>
      </p:sp>
    </p:spTree>
    <p:extLst>
      <p:ext uri="{BB962C8B-B14F-4D97-AF65-F5344CB8AC3E}">
        <p14:creationId xmlns:p14="http://schemas.microsoft.com/office/powerpoint/2010/main" val="4961118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46363"/>
            <a:ext cx="10515600" cy="6248400"/>
          </a:xfrm>
        </p:spPr>
        <p:txBody>
          <a:bodyPr>
            <a:normAutofit/>
          </a:bodyPr>
          <a:lstStyle/>
          <a:p>
            <a:r>
              <a:rPr lang="es-CO" dirty="0" smtClean="0"/>
              <a:t>Debemos </a:t>
            </a:r>
            <a:r>
              <a:rPr lang="es-CO" dirty="0"/>
              <a:t>retener como algo sacratísimo la fe que ha sido establecida por la instrucción y la aprobación del Espíritu de Dios desde nuestra experiencia más temprana hasta el momento actual. </a:t>
            </a:r>
            <a:endParaRPr lang="es-CO" dirty="0" smtClean="0"/>
          </a:p>
          <a:p>
            <a:r>
              <a:rPr lang="es-CO" dirty="0" smtClean="0">
                <a:solidFill>
                  <a:srgbClr val="FF0000"/>
                </a:solidFill>
              </a:rPr>
              <a:t>Debemos </a:t>
            </a:r>
            <a:r>
              <a:rPr lang="es-CO" dirty="0">
                <a:solidFill>
                  <a:srgbClr val="FF0000"/>
                </a:solidFill>
              </a:rPr>
              <a:t>considerar como algo preciosísimo la obra que el Señor ha estado realizando por medio de su pueblo que guarda sus mandamientos</a:t>
            </a:r>
            <a:r>
              <a:rPr lang="es-CO" dirty="0"/>
              <a:t>, la cual, mediante el poder de su gracia, llegará a ser más fuerte y más eficiente a medida que el tiempo avanza. </a:t>
            </a:r>
            <a:endParaRPr lang="es-CO" dirty="0" smtClean="0"/>
          </a:p>
          <a:p>
            <a:r>
              <a:rPr lang="es-CO" u="sng" dirty="0" smtClean="0">
                <a:solidFill>
                  <a:srgbClr val="FF0000"/>
                </a:solidFill>
              </a:rPr>
              <a:t>El </a:t>
            </a:r>
            <a:r>
              <a:rPr lang="es-CO" u="sng" dirty="0">
                <a:solidFill>
                  <a:srgbClr val="FF0000"/>
                </a:solidFill>
              </a:rPr>
              <a:t>enemigo está procurando oscurecer el discernimiento del pueblo de Dios y debilitar su eficacia, pero si sus miembros trabajan siguiendo las directivas del Espíritu de Dios, él abrirá puertas de oportunidad delante de ellos para realizar la obra de edificar las ruinas antiguas</a:t>
            </a:r>
            <a:r>
              <a:rPr lang="es-CO" u="sng" dirty="0"/>
              <a:t>. </a:t>
            </a:r>
            <a:r>
              <a:rPr lang="es-CO" dirty="0"/>
              <a:t>Su experiencia consistirá en un crecimiento constante, hasta que el Señor descienda del cielo con poder y gran gloria para poner sobre sus fieles el sello del triunfo final. 2MS 471.1 </a:t>
            </a:r>
          </a:p>
        </p:txBody>
      </p:sp>
    </p:spTree>
    <p:extLst>
      <p:ext uri="{BB962C8B-B14F-4D97-AF65-F5344CB8AC3E}">
        <p14:creationId xmlns:p14="http://schemas.microsoft.com/office/powerpoint/2010/main" val="29437886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089601"/>
          </a:xfrm>
        </p:spPr>
        <p:txBody>
          <a:bodyPr>
            <a:normAutofit fontScale="90000"/>
          </a:bodyPr>
          <a:lstStyle/>
          <a:p>
            <a:pPr algn="ctr"/>
            <a:r>
              <a:rPr lang="es-CO" sz="5300" b="1" dirty="0" smtClean="0">
                <a:solidFill>
                  <a:srgbClr val="FF0000"/>
                </a:solidFill>
                <a:effectLst>
                  <a:outerShdw blurRad="38100" dist="38100" dir="2700000" algn="tl">
                    <a:srgbClr val="000000">
                      <a:alpha val="43137"/>
                    </a:srgbClr>
                  </a:outerShdw>
                </a:effectLst>
              </a:rPr>
              <a:t>Recuerda, no basta decir: </a:t>
            </a:r>
            <a:r>
              <a:rPr lang="es-CO" dirty="0" smtClean="0"/>
              <a:t/>
            </a:r>
            <a:br>
              <a:rPr lang="es-CO" dirty="0" smtClean="0"/>
            </a:br>
            <a:r>
              <a:rPr lang="es-CO" sz="5300" b="1" dirty="0" smtClean="0">
                <a:effectLst>
                  <a:outerShdw blurRad="38100" dist="38100" dir="2700000" algn="tl">
                    <a:srgbClr val="000000">
                      <a:alpha val="43137"/>
                    </a:srgbClr>
                  </a:outerShdw>
                </a:effectLst>
              </a:rPr>
              <a:t>“Cristo viene, Cristo viene”</a:t>
            </a:r>
            <a:endParaRPr lang="es-CO" sz="53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838200" y="5112327"/>
            <a:ext cx="3803073" cy="1064636"/>
          </a:xfrm>
        </p:spPr>
        <p:txBody>
          <a:bodyPr>
            <a:noAutofit/>
          </a:bodyPr>
          <a:lstStyle/>
          <a:p>
            <a:pPr marL="0" indent="0" algn="ctr">
              <a:buNone/>
            </a:pPr>
            <a:r>
              <a:rPr lang="es-CO" sz="2400" dirty="0" smtClean="0"/>
              <a:t>Tenemos que comprometernos a exaltar a Cristo y su santa ley, y llamar a los hombres al arrepentimiento. </a:t>
            </a:r>
            <a:endParaRPr lang="es-CO" sz="2400" dirty="0"/>
          </a:p>
        </p:txBody>
      </p:sp>
      <p:pic>
        <p:nvPicPr>
          <p:cNvPr id="4" name="Imagen 3"/>
          <p:cNvPicPr>
            <a:picLocks noChangeAspect="1"/>
          </p:cNvPicPr>
          <p:nvPr/>
        </p:nvPicPr>
        <p:blipFill>
          <a:blip r:embed="rId2"/>
          <a:stretch>
            <a:fillRect/>
          </a:stretch>
        </p:blipFill>
        <p:spPr>
          <a:xfrm>
            <a:off x="838199" y="1766453"/>
            <a:ext cx="3803073" cy="3034146"/>
          </a:xfrm>
          <a:prstGeom prst="rect">
            <a:avLst/>
          </a:prstGeom>
        </p:spPr>
      </p:pic>
      <p:pic>
        <p:nvPicPr>
          <p:cNvPr id="5" name="Imagen 4"/>
          <p:cNvPicPr>
            <a:picLocks noChangeAspect="1"/>
          </p:cNvPicPr>
          <p:nvPr/>
        </p:nvPicPr>
        <p:blipFill>
          <a:blip r:embed="rId3"/>
          <a:stretch>
            <a:fillRect/>
          </a:stretch>
        </p:blipFill>
        <p:spPr>
          <a:xfrm>
            <a:off x="4807525" y="1766453"/>
            <a:ext cx="3228109" cy="3034146"/>
          </a:xfrm>
          <a:prstGeom prst="rect">
            <a:avLst/>
          </a:prstGeom>
        </p:spPr>
      </p:pic>
      <p:pic>
        <p:nvPicPr>
          <p:cNvPr id="7" name="Imagen 6"/>
          <p:cNvPicPr>
            <a:picLocks noChangeAspect="1"/>
          </p:cNvPicPr>
          <p:nvPr/>
        </p:nvPicPr>
        <p:blipFill>
          <a:blip r:embed="rId4"/>
          <a:stretch>
            <a:fillRect/>
          </a:stretch>
        </p:blipFill>
        <p:spPr>
          <a:xfrm>
            <a:off x="8520543" y="1766453"/>
            <a:ext cx="3151911" cy="3034146"/>
          </a:xfrm>
          <a:prstGeom prst="rect">
            <a:avLst/>
          </a:prstGeom>
        </p:spPr>
      </p:pic>
      <p:sp>
        <p:nvSpPr>
          <p:cNvPr id="8" name="Rectángulo 7"/>
          <p:cNvSpPr/>
          <p:nvPr/>
        </p:nvSpPr>
        <p:spPr>
          <a:xfrm>
            <a:off x="4814453" y="4946717"/>
            <a:ext cx="3228109" cy="1938992"/>
          </a:xfrm>
          <a:prstGeom prst="rect">
            <a:avLst/>
          </a:prstGeom>
        </p:spPr>
        <p:txBody>
          <a:bodyPr wrap="square">
            <a:spAutoFit/>
          </a:bodyPr>
          <a:lstStyle/>
          <a:p>
            <a:pPr algn="ctr"/>
            <a:r>
              <a:rPr lang="es-CO" sz="2400" dirty="0"/>
              <a:t>Hablar con la personas de corazón a corazón, como lo hacia Cristo. </a:t>
            </a:r>
            <a:endParaRPr lang="es-CO" sz="2400" dirty="0" smtClean="0"/>
          </a:p>
          <a:p>
            <a:pPr algn="ctr"/>
            <a:r>
              <a:rPr lang="es-CO" sz="2400" dirty="0" smtClean="0"/>
              <a:t>Y Los enviaba de dos en dos a predicar.</a:t>
            </a:r>
            <a:endParaRPr lang="es-CO" sz="2400" dirty="0"/>
          </a:p>
        </p:txBody>
      </p:sp>
      <p:sp>
        <p:nvSpPr>
          <p:cNvPr id="9" name="Rectángulo 8"/>
          <p:cNvSpPr/>
          <p:nvPr/>
        </p:nvSpPr>
        <p:spPr>
          <a:xfrm>
            <a:off x="8323112" y="4946717"/>
            <a:ext cx="3276604" cy="1815882"/>
          </a:xfrm>
          <a:prstGeom prst="rect">
            <a:avLst/>
          </a:prstGeom>
        </p:spPr>
        <p:txBody>
          <a:bodyPr wrap="square">
            <a:spAutoFit/>
          </a:bodyPr>
          <a:lstStyle/>
          <a:p>
            <a:pPr algn="ctr"/>
            <a:r>
              <a:rPr lang="es-CO" sz="2800" dirty="0"/>
              <a:t>El tiempo </a:t>
            </a:r>
            <a:r>
              <a:rPr lang="es-CO" sz="2800" dirty="0" smtClean="0"/>
              <a:t>al </a:t>
            </a:r>
            <a:r>
              <a:rPr lang="es-CO" sz="2800" dirty="0"/>
              <a:t>que </a:t>
            </a:r>
            <a:r>
              <a:rPr lang="es-CO" sz="2800" dirty="0" smtClean="0"/>
              <a:t>Cristo se refirió:  </a:t>
            </a:r>
            <a:r>
              <a:rPr lang="es-CO" sz="2800" dirty="0"/>
              <a:t>“volveré otra vez”. Ha llegado. </a:t>
            </a:r>
          </a:p>
        </p:txBody>
      </p:sp>
    </p:spTree>
    <p:extLst>
      <p:ext uri="{BB962C8B-B14F-4D97-AF65-F5344CB8AC3E}">
        <p14:creationId xmlns:p14="http://schemas.microsoft.com/office/powerpoint/2010/main" val="20533459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87927"/>
            <a:ext cx="10515600" cy="6179128"/>
          </a:xfrm>
        </p:spPr>
        <p:txBody>
          <a:bodyPr>
            <a:normAutofit lnSpcReduction="10000"/>
          </a:bodyPr>
          <a:lstStyle/>
          <a:p>
            <a:pPr marL="0" indent="0">
              <a:buNone/>
            </a:pPr>
            <a:r>
              <a:rPr lang="es-CO" sz="3200" b="1" dirty="0" smtClean="0"/>
              <a:t>La promesa del triunfo final </a:t>
            </a:r>
          </a:p>
          <a:p>
            <a:pPr algn="just"/>
            <a:r>
              <a:rPr lang="es-CO" dirty="0" smtClean="0"/>
              <a:t>La obra que tenemos delante es de tal naturaleza que exigirá la acción de todas las facultades del ser humano. Requerirá el ejercicio de una fe poderosa y una vigilancia constante. </a:t>
            </a:r>
            <a:r>
              <a:rPr lang="es-CO" dirty="0" smtClean="0">
                <a:solidFill>
                  <a:srgbClr val="FF0000"/>
                </a:solidFill>
              </a:rPr>
              <a:t>Las dificultades que enfrentaremos a veces serán sumamente desalentadoras. La magnitud misma de la tarea nos consternará. Y sin embargo, sus siervos triunfarán finalmente porque cuentan con la ayuda de Dios</a:t>
            </a:r>
            <a:r>
              <a:rPr lang="es-CO" dirty="0" smtClean="0"/>
              <a:t>. </a:t>
            </a:r>
          </a:p>
          <a:p>
            <a:endParaRPr lang="es-CO" dirty="0" smtClean="0"/>
          </a:p>
          <a:p>
            <a:pPr algn="just"/>
            <a:r>
              <a:rPr lang="es-CO" dirty="0" smtClean="0"/>
              <a:t>El apóstol pablo dice: “</a:t>
            </a:r>
            <a:r>
              <a:rPr lang="es-CO" i="1" dirty="0" smtClean="0">
                <a:latin typeface="Bell MT" panose="02020503060305020303" pitchFamily="18" charset="0"/>
              </a:rPr>
              <a:t>Por lo cual—hermanos míos—pido que no desmayéis</a:t>
            </a:r>
            <a:r>
              <a:rPr lang="es-CO" dirty="0" smtClean="0"/>
              <a:t>” </a:t>
            </a:r>
            <a:r>
              <a:rPr lang="es-CO" dirty="0" smtClean="0">
                <a:solidFill>
                  <a:srgbClr val="FF0000"/>
                </a:solidFill>
              </a:rPr>
              <a:t>(Efesios 3:13), </a:t>
            </a:r>
            <a:r>
              <a:rPr lang="es-CO" dirty="0" smtClean="0"/>
              <a:t>a causa de las experiencias angustiosas que os esperan. </a:t>
            </a:r>
            <a:r>
              <a:rPr lang="es-CO" dirty="0" smtClean="0">
                <a:solidFill>
                  <a:srgbClr val="FF0000"/>
                </a:solidFill>
              </a:rPr>
              <a:t>JESÚS ESTARÁ CON VOSOTROS; IRÁ DELANTE DE VOSOTROS MEDIANTE SU ESPÍRITU SANTO PARA PREPARAR EL CAMINO; Y ÉL SERÁ VUESTRO AYUDADOR EN TODA EMERGENCIA</a:t>
            </a:r>
            <a:r>
              <a:rPr lang="es-CO" dirty="0" smtClean="0"/>
              <a:t>. 2MS 471.2. </a:t>
            </a:r>
          </a:p>
          <a:p>
            <a:r>
              <a:rPr lang="es-CO" dirty="0" smtClean="0"/>
              <a:t>Nota: Lo necesitamos porque es la obra de Dios, más no la obra de ningún hombre. Y si es de Dios, triunfará.  </a:t>
            </a:r>
          </a:p>
        </p:txBody>
      </p:sp>
    </p:spTree>
    <p:extLst>
      <p:ext uri="{BB962C8B-B14F-4D97-AF65-F5344CB8AC3E}">
        <p14:creationId xmlns:p14="http://schemas.microsoft.com/office/powerpoint/2010/main" val="8191333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401782"/>
            <a:ext cx="11540836" cy="6248400"/>
          </a:xfrm>
        </p:spPr>
        <p:txBody>
          <a:bodyPr>
            <a:normAutofit/>
          </a:bodyPr>
          <a:lstStyle/>
          <a:p>
            <a:pPr marL="0" indent="0" algn="ctr">
              <a:buNone/>
            </a:pPr>
            <a:r>
              <a:rPr lang="es-CO" dirty="0"/>
              <a:t>“</a:t>
            </a:r>
            <a:r>
              <a:rPr lang="es-CO" dirty="0">
                <a:latin typeface="Bell MT" panose="02020503060305020303" pitchFamily="18" charset="0"/>
              </a:rPr>
              <a:t>Por esta causa doblo mis rodillas ante el Padre de nuestro Señor Jesucristo, de quien toma nombre toda familia en los cielos y en la tierra, para que os dé, conforme a las riquezas de su gloria, el ser fortalecidos con poder en el hombre interior por su Espíritu; para que habite Cristo por la fe en vuestros corazones, a fin de que, arraigados y cimentados en amor, seáis plenamente capaces de comprender con todos los santos cuál sea la anchura, la longitud, la profundidad y la altura, y de conocer el amor de Cristo, que excede a todo conocimiento, para que seáis llenos de toda la plenitud de Dios</a:t>
            </a:r>
            <a:r>
              <a:rPr lang="es-CO" dirty="0" smtClean="0">
                <a:latin typeface="Bell MT" panose="02020503060305020303" pitchFamily="18" charset="0"/>
              </a:rPr>
              <a:t>.</a:t>
            </a:r>
          </a:p>
          <a:p>
            <a:pPr marL="0" indent="0" algn="ctr">
              <a:buNone/>
            </a:pPr>
            <a:r>
              <a:rPr lang="es-CO" dirty="0" smtClean="0">
                <a:latin typeface="Bell MT" panose="02020503060305020303" pitchFamily="18" charset="0"/>
              </a:rPr>
              <a:t> </a:t>
            </a:r>
          </a:p>
          <a:p>
            <a:pPr marL="0" indent="0" algn="ctr">
              <a:buNone/>
            </a:pPr>
            <a:r>
              <a:rPr lang="es-CO" dirty="0" smtClean="0">
                <a:latin typeface="Bell MT" panose="02020503060305020303" pitchFamily="18" charset="0"/>
              </a:rPr>
              <a:t>Y </a:t>
            </a:r>
            <a:r>
              <a:rPr lang="es-CO" dirty="0">
                <a:latin typeface="Bell MT" panose="02020503060305020303" pitchFamily="18" charset="0"/>
              </a:rPr>
              <a:t>Aquel que es poderoso para hacer todas las cosas mucho más abundantemente de lo que pedimos o entendemos, según el poder que actúa en nosotros, a él sea la gloria en la iglesia en Cristo Jesús por todas las edades, por los siglos de los siglos. Amén</a:t>
            </a:r>
            <a:r>
              <a:rPr lang="es-CO" dirty="0"/>
              <a:t>”. </a:t>
            </a:r>
            <a:endParaRPr lang="es-CO" dirty="0" smtClean="0"/>
          </a:p>
          <a:p>
            <a:pPr marL="0" indent="0" algn="ctr">
              <a:buNone/>
            </a:pPr>
            <a:r>
              <a:rPr lang="es-CO" b="1" u="sng" dirty="0" smtClean="0">
                <a:solidFill>
                  <a:srgbClr val="FF0000"/>
                </a:solidFill>
              </a:rPr>
              <a:t>Efesios 3:14-21. 2MS </a:t>
            </a:r>
            <a:r>
              <a:rPr lang="es-CO" b="1" u="sng" dirty="0">
                <a:solidFill>
                  <a:srgbClr val="FF0000"/>
                </a:solidFill>
              </a:rPr>
              <a:t>472.1 </a:t>
            </a:r>
          </a:p>
          <a:p>
            <a:endParaRPr lang="es-CO" b="1" u="sng" dirty="0"/>
          </a:p>
        </p:txBody>
      </p:sp>
    </p:spTree>
    <p:extLst>
      <p:ext uri="{BB962C8B-B14F-4D97-AF65-F5344CB8AC3E}">
        <p14:creationId xmlns:p14="http://schemas.microsoft.com/office/powerpoint/2010/main" val="22027016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396875" y="365125"/>
            <a:ext cx="11282506" cy="1325563"/>
          </a:xfrm>
        </p:spPr>
        <p:txBody>
          <a:bodyPr>
            <a:noAutofit/>
          </a:bodyPr>
          <a:lstStyle/>
          <a:p>
            <a:pPr algn="ctr"/>
            <a:r>
              <a:rPr lang="es-CO" sz="3600" dirty="0" smtClean="0">
                <a:latin typeface="Algerian" panose="04020705040A02060702" pitchFamily="82" charset="0"/>
              </a:rPr>
              <a:t>Recuerda hermano: </a:t>
            </a:r>
            <a:br>
              <a:rPr lang="es-CO" sz="3600" dirty="0" smtClean="0">
                <a:latin typeface="Algerian" panose="04020705040A02060702" pitchFamily="82" charset="0"/>
              </a:rPr>
            </a:br>
            <a:r>
              <a:rPr lang="es-CO" sz="3200" dirty="0" smtClean="0">
                <a:solidFill>
                  <a:srgbClr val="FF0000"/>
                </a:solidFill>
                <a:latin typeface="Algerian" panose="04020705040A02060702" pitchFamily="82" charset="0"/>
              </a:rPr>
              <a:t>el tiempo se acaba, despierta, prepárate</a:t>
            </a:r>
            <a:br>
              <a:rPr lang="es-CO" sz="3200" dirty="0" smtClean="0">
                <a:solidFill>
                  <a:srgbClr val="FF0000"/>
                </a:solidFill>
                <a:latin typeface="Algerian" panose="04020705040A02060702" pitchFamily="82" charset="0"/>
              </a:rPr>
            </a:br>
            <a:r>
              <a:rPr lang="es-CO" sz="3200" dirty="0" smtClean="0">
                <a:solidFill>
                  <a:srgbClr val="FF0000"/>
                </a:solidFill>
                <a:latin typeface="Algerian" panose="04020705040A02060702" pitchFamily="82" charset="0"/>
              </a:rPr>
              <a:t> y trabaja</a:t>
            </a:r>
            <a:endParaRPr lang="es-CO" sz="3200" dirty="0">
              <a:solidFill>
                <a:srgbClr val="FF0000"/>
              </a:solidFill>
              <a:latin typeface="Algerian" panose="04020705040A02060702" pitchFamily="82" charset="0"/>
            </a:endParaRPr>
          </a:p>
        </p:txBody>
      </p:sp>
      <p:pic>
        <p:nvPicPr>
          <p:cNvPr id="7" name="Marcador de contenido 6"/>
          <p:cNvPicPr>
            <a:picLocks noGrp="1" noChangeAspect="1"/>
          </p:cNvPicPr>
          <p:nvPr>
            <p:ph idx="1"/>
          </p:nvPr>
        </p:nvPicPr>
        <p:blipFill>
          <a:blip r:embed="rId2"/>
          <a:stretch>
            <a:fillRect/>
          </a:stretch>
        </p:blipFill>
        <p:spPr>
          <a:xfrm>
            <a:off x="6096000" y="1795463"/>
            <a:ext cx="5583381" cy="4037302"/>
          </a:xfrm>
          <a:prstGeom prst="rect">
            <a:avLst/>
          </a:prstGeom>
        </p:spPr>
      </p:pic>
      <p:sp>
        <p:nvSpPr>
          <p:cNvPr id="4" name="AutoShape 3" descr="Resultado de imagen para CUMPLIENDO CON LA MISIÓN">
            <a:hlinkClick r:id="rId3"/>
          </p:cNvPr>
          <p:cNvSpPr>
            <a:spLocks noChangeAspect="1" noChangeArrowheads="1"/>
          </p:cNvSpPr>
          <p:nvPr/>
        </p:nvSpPr>
        <p:spPr bwMode="auto">
          <a:xfrm>
            <a:off x="92075"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 name="Imagen 2"/>
          <p:cNvPicPr>
            <a:picLocks noChangeAspect="1"/>
          </p:cNvPicPr>
          <p:nvPr/>
        </p:nvPicPr>
        <p:blipFill>
          <a:blip r:embed="rId4"/>
          <a:stretch>
            <a:fillRect/>
          </a:stretch>
        </p:blipFill>
        <p:spPr>
          <a:xfrm>
            <a:off x="396876" y="1795463"/>
            <a:ext cx="5449742" cy="4037302"/>
          </a:xfrm>
          <a:prstGeom prst="rect">
            <a:avLst/>
          </a:prstGeom>
        </p:spPr>
      </p:pic>
      <p:sp>
        <p:nvSpPr>
          <p:cNvPr id="8" name="Rectángulo 7"/>
          <p:cNvSpPr/>
          <p:nvPr/>
        </p:nvSpPr>
        <p:spPr>
          <a:xfrm>
            <a:off x="2160303" y="6027003"/>
            <a:ext cx="7755649" cy="830997"/>
          </a:xfrm>
          <a:prstGeom prst="rect">
            <a:avLst/>
          </a:prstGeom>
        </p:spPr>
        <p:txBody>
          <a:bodyPr wrap="none">
            <a:spAutoFit/>
          </a:bodyPr>
          <a:lstStyle/>
          <a:p>
            <a:r>
              <a:rPr lang="es-CO" sz="4800" dirty="0">
                <a:latin typeface="Algerian" panose="04020705040A02060702" pitchFamily="82" charset="0"/>
              </a:rPr>
              <a:t>bendiciones para todos</a:t>
            </a:r>
          </a:p>
        </p:txBody>
      </p:sp>
    </p:spTree>
    <p:extLst>
      <p:ext uri="{BB962C8B-B14F-4D97-AF65-F5344CB8AC3E}">
        <p14:creationId xmlns:p14="http://schemas.microsoft.com/office/powerpoint/2010/main" val="29343173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994</TotalTime>
  <Words>3866</Words>
  <Application>Microsoft Office PowerPoint</Application>
  <PresentationFormat>Panorámica</PresentationFormat>
  <Paragraphs>82</Paragraphs>
  <Slides>25</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25</vt:i4>
      </vt:variant>
    </vt:vector>
  </HeadingPairs>
  <TitlesOfParts>
    <vt:vector size="31" baseType="lpstr">
      <vt:lpstr>Algerian</vt:lpstr>
      <vt:lpstr>Arial</vt:lpstr>
      <vt:lpstr>Bell MT</vt:lpstr>
      <vt:lpstr>Calibri</vt:lpstr>
      <vt:lpstr>Calibri Light</vt:lpstr>
      <vt:lpstr>Tema de Office</vt:lpstr>
      <vt:lpstr>CUMPLIENDO CON LA MISIÓN</vt:lpstr>
      <vt:lpstr>Decir solamente. “Cristo viene, Cristo viene”, no es suficiente</vt:lpstr>
      <vt:lpstr>Presentación de PowerPoint</vt:lpstr>
      <vt:lpstr>Presentación de PowerPoint</vt:lpstr>
      <vt:lpstr>Presentación de PowerPoint</vt:lpstr>
      <vt:lpstr>Sembrando la Palabra en el corazón de los hombres, serían menos los que practicarían estos pecados que ofenden a Dios, y degradan al hombre que fue creado a imagen y semejanza de Dios.  A la ves, habría menos sufrimiento y miseria, que son la causa de la transgresión a los mandamientos de Dios. </vt:lpstr>
      <vt:lpstr>Presentación de PowerPoint</vt:lpstr>
      <vt:lpstr>Presentación de PowerPoint</vt:lpstr>
      <vt:lpstr>Aquí la primer visión de EGW Observe como vestían las hijas de Dios en ese tiempo.</vt:lpstr>
      <vt:lpstr>Presentación de PowerPoint</vt:lpstr>
      <vt:lpstr>Presentación de PowerPoint</vt:lpstr>
      <vt:lpstr>Este “ministro”, no estaba empeñado en apoyar la obra de Dios, sino a estorbarla.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no basta decir:  “Cristo viene, Cristo viene”</vt:lpstr>
      <vt:lpstr>Presentación de PowerPoint</vt:lpstr>
      <vt:lpstr>Presentación de PowerPoint</vt:lpstr>
      <vt:lpstr>Recuerda hermano:  el tiempo se acaba, despierta, prepárate  y trabaja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CUMPLIENDO CON LA MISIÓN</dc:title>
  <dc:creator>Usuario de Windows</dc:creator>
  <cp:lastModifiedBy>Usuario de Windows</cp:lastModifiedBy>
  <cp:revision>130</cp:revision>
  <dcterms:created xsi:type="dcterms:W3CDTF">2018-06-14T07:14:24Z</dcterms:created>
  <dcterms:modified xsi:type="dcterms:W3CDTF">2018-06-17T14:25:42Z</dcterms:modified>
</cp:coreProperties>
</file>